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4">
  <p:sldMasterIdLst>
    <p:sldMasterId id="2147483756" r:id="rId1"/>
  </p:sldMasterIdLst>
  <p:notesMasterIdLst>
    <p:notesMasterId r:id="rId9"/>
  </p:notesMasterIdLst>
  <p:handoutMasterIdLst>
    <p:handoutMasterId r:id="rId10"/>
  </p:handoutMasterIdLst>
  <p:sldIdLst>
    <p:sldId id="256" r:id="rId2"/>
    <p:sldId id="327" r:id="rId3"/>
    <p:sldId id="329" r:id="rId4"/>
    <p:sldId id="328" r:id="rId5"/>
    <p:sldId id="330" r:id="rId6"/>
    <p:sldId id="331" r:id="rId7"/>
    <p:sldId id="33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p:cViewPr varScale="1">
        <p:scale>
          <a:sx n="68" d="100"/>
          <a:sy n="68" d="100"/>
        </p:scale>
        <p:origin x="1428" y="4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56" d="100"/>
          <a:sy n="56" d="100"/>
        </p:scale>
        <p:origin x="-2886"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FCD2A4F-12A3-4759-818F-EF6363B7D608}" type="datetime1">
              <a:rPr lang="en-US" smtClean="0"/>
              <a:t>28.11.2017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ka-GE"/>
              <a:t>სსიპ საქართველოს დაზღვევის სახელმწიფო ზედამხედველობის სამსახური</a:t>
            </a: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B729D35-5A56-4AEA-9271-CE30C4650F2E}" type="slidenum">
              <a:rPr lang="en-US" smtClean="0"/>
              <a:t>‹#›</a:t>
            </a:fld>
            <a:endParaRPr lang="en-US"/>
          </a:p>
        </p:txBody>
      </p:sp>
    </p:spTree>
    <p:extLst>
      <p:ext uri="{BB962C8B-B14F-4D97-AF65-F5344CB8AC3E}">
        <p14:creationId xmlns:p14="http://schemas.microsoft.com/office/powerpoint/2010/main" val="37983185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488BEA-EF2E-4E14-B27D-F43A2AAB2C03}" type="datetime1">
              <a:rPr lang="en-US" smtClean="0"/>
              <a:t>28.11.2017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ka-GE"/>
              <a:t>სსიპ საქართველოს დაზღვევის სახელმწიფო ზედამხედველობის სამსახური</a:t>
            </a: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D74D8EA-1BCE-43BC-BEFD-6FD6900EDA9E}" type="slidenum">
              <a:rPr lang="en-US" smtClean="0"/>
              <a:t>‹#›</a:t>
            </a:fld>
            <a:endParaRPr lang="en-US"/>
          </a:p>
        </p:txBody>
      </p:sp>
    </p:spTree>
    <p:extLst>
      <p:ext uri="{BB962C8B-B14F-4D97-AF65-F5344CB8AC3E}">
        <p14:creationId xmlns:p14="http://schemas.microsoft.com/office/powerpoint/2010/main" val="1282981794"/>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F535A9D5-5D67-4702-96DF-789D6B955A4C}" type="datetime1">
              <a:rPr lang="en-US" smtClean="0"/>
              <a:t>28.11.2017</a:t>
            </a:fld>
            <a:endParaRPr lang="en-US"/>
          </a:p>
        </p:txBody>
      </p:sp>
      <p:sp>
        <p:nvSpPr>
          <p:cNvPr id="5" name="Footer Placeholder 4"/>
          <p:cNvSpPr>
            <a:spLocks noGrp="1"/>
          </p:cNvSpPr>
          <p:nvPr>
            <p:ph type="ftr" sz="quarter" idx="11"/>
          </p:nvPr>
        </p:nvSpPr>
        <p:spPr/>
        <p:txBody>
          <a:bodyPr/>
          <a:lstStyle/>
          <a:p>
            <a:r>
              <a:rPr lang="ka-GE"/>
              <a:t>სსიპ საქართველოს დაზღვევის სახელმწიფო ზედამხედველობის სამსახური</a:t>
            </a:r>
            <a:endParaRPr lang="en-US"/>
          </a:p>
        </p:txBody>
      </p:sp>
      <p:sp>
        <p:nvSpPr>
          <p:cNvPr id="6" name="Slide Number Placeholder 5"/>
          <p:cNvSpPr>
            <a:spLocks noGrp="1"/>
          </p:cNvSpPr>
          <p:nvPr>
            <p:ph type="sldNum" sz="quarter" idx="12"/>
          </p:nvPr>
        </p:nvSpPr>
        <p:spPr/>
        <p:txBody>
          <a:bodyPr/>
          <a:lstStyle/>
          <a:p>
            <a:fld id="{FD74D8EA-1BCE-43BC-BEFD-6FD6900EDA9E}" type="slidenum">
              <a:rPr lang="en-US" smtClean="0"/>
              <a:t>1</a:t>
            </a:fld>
            <a:endParaRPr lang="en-US"/>
          </a:p>
        </p:txBody>
      </p:sp>
    </p:spTree>
    <p:extLst>
      <p:ext uri="{BB962C8B-B14F-4D97-AF65-F5344CB8AC3E}">
        <p14:creationId xmlns:p14="http://schemas.microsoft.com/office/powerpoint/2010/main" val="33590400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A1488BEA-EF2E-4E14-B27D-F43A2AAB2C03}" type="datetime1">
              <a:rPr lang="en-US" smtClean="0"/>
              <a:t>28.11.2017</a:t>
            </a:fld>
            <a:endParaRPr lang="en-US"/>
          </a:p>
        </p:txBody>
      </p:sp>
      <p:sp>
        <p:nvSpPr>
          <p:cNvPr id="5" name="Footer Placeholder 4"/>
          <p:cNvSpPr>
            <a:spLocks noGrp="1"/>
          </p:cNvSpPr>
          <p:nvPr>
            <p:ph type="ftr" sz="quarter" idx="11"/>
          </p:nvPr>
        </p:nvSpPr>
        <p:spPr/>
        <p:txBody>
          <a:bodyPr/>
          <a:lstStyle/>
          <a:p>
            <a:r>
              <a:rPr lang="ka-GE"/>
              <a:t>სსიპ საქართველოს დაზღვევის სახელმწიფო ზედამხედველობის სამსახური</a:t>
            </a:r>
            <a:endParaRPr lang="en-US"/>
          </a:p>
        </p:txBody>
      </p:sp>
      <p:sp>
        <p:nvSpPr>
          <p:cNvPr id="6" name="Slide Number Placeholder 5"/>
          <p:cNvSpPr>
            <a:spLocks noGrp="1"/>
          </p:cNvSpPr>
          <p:nvPr>
            <p:ph type="sldNum" sz="quarter" idx="12"/>
          </p:nvPr>
        </p:nvSpPr>
        <p:spPr/>
        <p:txBody>
          <a:bodyPr/>
          <a:lstStyle/>
          <a:p>
            <a:fld id="{FD74D8EA-1BCE-43BC-BEFD-6FD6900EDA9E}" type="slidenum">
              <a:rPr lang="en-US" smtClean="0"/>
              <a:t>2</a:t>
            </a:fld>
            <a:endParaRPr lang="en-US"/>
          </a:p>
        </p:txBody>
      </p:sp>
    </p:spTree>
    <p:extLst>
      <p:ext uri="{BB962C8B-B14F-4D97-AF65-F5344CB8AC3E}">
        <p14:creationId xmlns:p14="http://schemas.microsoft.com/office/powerpoint/2010/main" val="39334059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8F8AC39-76FF-4101-90FD-A0F5589D2022}" type="datetime1">
              <a:rPr lang="en-US" smtClean="0"/>
              <a:t>28.11.2017</a:t>
            </a:fld>
            <a:endParaRPr lang="en-US"/>
          </a:p>
        </p:txBody>
      </p:sp>
      <p:sp>
        <p:nvSpPr>
          <p:cNvPr id="5" name="Footer Placeholder 4"/>
          <p:cNvSpPr>
            <a:spLocks noGrp="1"/>
          </p:cNvSpPr>
          <p:nvPr>
            <p:ph type="ftr" sz="quarter" idx="11"/>
          </p:nvPr>
        </p:nvSpPr>
        <p:spPr>
          <a:xfrm>
            <a:off x="761999" y="6208776"/>
            <a:ext cx="5486401" cy="365125"/>
          </a:xfrm>
        </p:spPr>
        <p:txBody>
          <a:bodyPr/>
          <a:lstStyle/>
          <a:p>
            <a:r>
              <a:rPr lang="ka-GE"/>
              <a:t>საქართველოს დაზღვევის სახელმწიფო ზედამხედველობის სამსახური</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D:\Users\ngedevanishvili\Desktop\11.JP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82000" y="6096000"/>
            <a:ext cx="762000" cy="7620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DDF9AD8-2DB4-4A9F-A9EB-D34E6E7FD534}" type="datetime1">
              <a:rPr lang="en-US" smtClean="0"/>
              <a:t>28.11.2017</a:t>
            </a:fld>
            <a:endParaRPr lang="en-US"/>
          </a:p>
        </p:txBody>
      </p:sp>
      <p:sp>
        <p:nvSpPr>
          <p:cNvPr id="5" name="Footer Placeholder 4"/>
          <p:cNvSpPr>
            <a:spLocks noGrp="1"/>
          </p:cNvSpPr>
          <p:nvPr>
            <p:ph type="ftr" sz="quarter" idx="11"/>
          </p:nvPr>
        </p:nvSpPr>
        <p:spPr/>
        <p:txBody>
          <a:bodyPr/>
          <a:lstStyle/>
          <a:p>
            <a:r>
              <a:rPr lang="ka-GE"/>
              <a:t>საქართველოს დაზღვევის სახელმწიფო ზედამხედველობის სამსახური</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91BA939-D58A-458C-AA9A-077F31E15615}" type="datetime1">
              <a:rPr lang="en-US" smtClean="0"/>
              <a:t>28.11.2017</a:t>
            </a:fld>
            <a:endParaRPr lang="en-US"/>
          </a:p>
        </p:txBody>
      </p:sp>
      <p:sp>
        <p:nvSpPr>
          <p:cNvPr id="5" name="Footer Placeholder 4"/>
          <p:cNvSpPr>
            <a:spLocks noGrp="1"/>
          </p:cNvSpPr>
          <p:nvPr>
            <p:ph type="ftr" sz="quarter" idx="11"/>
          </p:nvPr>
        </p:nvSpPr>
        <p:spPr/>
        <p:txBody>
          <a:bodyPr/>
          <a:lstStyle/>
          <a:p>
            <a:r>
              <a:rPr lang="ka-GE"/>
              <a:t>საქართველოს დაზღვევის სახელმწიფო ზედამხედველობის სამსახური</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649E3EA-1D90-4067-9D8A-2CAE32E54575}" type="datetime1">
              <a:rPr lang="en-US" smtClean="0"/>
              <a:t>28.11.2017</a:t>
            </a:fld>
            <a:endParaRPr lang="en-US" dirty="0"/>
          </a:p>
        </p:txBody>
      </p:sp>
      <p:sp>
        <p:nvSpPr>
          <p:cNvPr id="4" name="Footer Placeholder 3"/>
          <p:cNvSpPr>
            <a:spLocks noGrp="1"/>
          </p:cNvSpPr>
          <p:nvPr>
            <p:ph type="ftr" sz="quarter" idx="11"/>
          </p:nvPr>
        </p:nvSpPr>
        <p:spPr/>
        <p:txBody>
          <a:bodyPr/>
          <a:lstStyle/>
          <a:p>
            <a:r>
              <a:rPr lang="ka-GE"/>
              <a:t>საქართველოს დაზღვევის სახელმწიფო ზედამხედველობის სამსახური</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82651711"/>
      </p:ext>
    </p:extLst>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457200"/>
            <a:ext cx="7391400" cy="685800"/>
          </a:xfrm>
        </p:spPr>
        <p:txBody>
          <a:bodyPr>
            <a:normAutofit/>
          </a:bodyPr>
          <a:lstStyle>
            <a:lvl1pPr>
              <a:defRPr sz="2000"/>
            </a:lvl1pPr>
          </a:lstStyle>
          <a:p>
            <a:r>
              <a:rPr lang="en-US" dirty="0"/>
              <a:t>Click to edit Master title style</a:t>
            </a:r>
          </a:p>
        </p:txBody>
      </p:sp>
      <p:sp>
        <p:nvSpPr>
          <p:cNvPr id="4" name="Date Placeholder 3"/>
          <p:cNvSpPr>
            <a:spLocks noGrp="1"/>
          </p:cNvSpPr>
          <p:nvPr>
            <p:ph type="dt" sz="half" idx="10"/>
          </p:nvPr>
        </p:nvSpPr>
        <p:spPr/>
        <p:txBody>
          <a:bodyPr/>
          <a:lstStyle/>
          <a:p>
            <a:fld id="{0F4394B3-AC0A-4636-9E50-9935E8DF47E2}" type="datetime1">
              <a:rPr lang="en-US" smtClean="0"/>
              <a:t>28.11.2017</a:t>
            </a:fld>
            <a:endParaRPr lang="en-US"/>
          </a:p>
        </p:txBody>
      </p:sp>
      <p:sp>
        <p:nvSpPr>
          <p:cNvPr id="5" name="Footer Placeholder 4"/>
          <p:cNvSpPr>
            <a:spLocks noGrp="1"/>
          </p:cNvSpPr>
          <p:nvPr>
            <p:ph type="ftr" sz="quarter" idx="11"/>
          </p:nvPr>
        </p:nvSpPr>
        <p:spPr>
          <a:xfrm>
            <a:off x="761999" y="6208776"/>
            <a:ext cx="5638801" cy="365125"/>
          </a:xfrm>
        </p:spPr>
        <p:txBody>
          <a:bodyPr/>
          <a:lstStyle/>
          <a:p>
            <a:r>
              <a:rPr lang="ka-GE"/>
              <a:t>საქართველოს დაზღვევის სახელმწიფო ზედამხედველობის სამსახური</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9" name="Text Placeholder 2"/>
          <p:cNvSpPr>
            <a:spLocks noGrp="1"/>
          </p:cNvSpPr>
          <p:nvPr>
            <p:ph idx="1"/>
          </p:nvPr>
        </p:nvSpPr>
        <p:spPr>
          <a:xfrm>
            <a:off x="762000" y="1524000"/>
            <a:ext cx="7543800" cy="3886200"/>
          </a:xfrm>
          <a:prstGeom prst="rect">
            <a:avLst/>
          </a:prstGeom>
        </p:spPr>
        <p:txBody>
          <a:bodyPr vert="horz" lIns="91440" tIns="45720" rIns="91440" bIns="45720" rtlCol="0" anchor="ctr" anchorCtr="0">
            <a:normAutofit/>
          </a:bodyPr>
          <a:lstStyle>
            <a:lvl1pPr marL="0" inden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descr="D:\Users\ngedevanishvili\Desktop\11.JP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82000" y="6096000"/>
            <a:ext cx="762000" cy="7620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20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541D22-6312-4A33-A2E4-F46EB44B0E7D}" type="datetime1">
              <a:rPr lang="en-US" smtClean="0"/>
              <a:t>28.11.2017</a:t>
            </a:fld>
            <a:endParaRPr lang="en-US"/>
          </a:p>
        </p:txBody>
      </p:sp>
      <p:sp>
        <p:nvSpPr>
          <p:cNvPr id="5" name="Footer Placeholder 4"/>
          <p:cNvSpPr>
            <a:spLocks noGrp="1"/>
          </p:cNvSpPr>
          <p:nvPr>
            <p:ph type="ftr" sz="quarter" idx="11"/>
          </p:nvPr>
        </p:nvSpPr>
        <p:spPr/>
        <p:txBody>
          <a:bodyPr/>
          <a:lstStyle/>
          <a:p>
            <a:r>
              <a:rPr lang="ka-GE"/>
              <a:t>საქართველოს დაზღვევის სახელმწიფო ზედამხედველობის სამსახური</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340F18E-1D51-4BCF-B625-5423ABFABD8F}" type="datetime1">
              <a:rPr lang="en-US" smtClean="0"/>
              <a:t>28.11.2017</a:t>
            </a:fld>
            <a:endParaRPr lang="en-US"/>
          </a:p>
        </p:txBody>
      </p:sp>
      <p:sp>
        <p:nvSpPr>
          <p:cNvPr id="6" name="Footer Placeholder 5"/>
          <p:cNvSpPr>
            <a:spLocks noGrp="1"/>
          </p:cNvSpPr>
          <p:nvPr>
            <p:ph type="ftr" sz="quarter" idx="11"/>
          </p:nvPr>
        </p:nvSpPr>
        <p:spPr/>
        <p:txBody>
          <a:bodyPr/>
          <a:lstStyle/>
          <a:p>
            <a:r>
              <a:rPr lang="ka-GE"/>
              <a:t>საქართველოს დაზღვევის სახელმწიფო ზედამხედველობის სამსახური</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CA75B6-0F7E-4F88-A88E-D92E5274ED1B}" type="datetime1">
              <a:rPr lang="en-US" smtClean="0"/>
              <a:t>28.11.2017</a:t>
            </a:fld>
            <a:endParaRPr lang="en-US"/>
          </a:p>
        </p:txBody>
      </p:sp>
      <p:sp>
        <p:nvSpPr>
          <p:cNvPr id="8" name="Footer Placeholder 7"/>
          <p:cNvSpPr>
            <a:spLocks noGrp="1"/>
          </p:cNvSpPr>
          <p:nvPr>
            <p:ph type="ftr" sz="quarter" idx="11"/>
          </p:nvPr>
        </p:nvSpPr>
        <p:spPr/>
        <p:txBody>
          <a:bodyPr/>
          <a:lstStyle/>
          <a:p>
            <a:r>
              <a:rPr lang="ka-GE"/>
              <a:t>საქართველოს დაზღვევის სახელმწიფო ზედამხედველობის სამსახური</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89F4D5-322A-412B-ADBD-67BBCF745586}" type="datetime1">
              <a:rPr lang="en-US" smtClean="0"/>
              <a:t>28.11.2017</a:t>
            </a:fld>
            <a:endParaRPr lang="en-US"/>
          </a:p>
        </p:txBody>
      </p:sp>
      <p:sp>
        <p:nvSpPr>
          <p:cNvPr id="4" name="Footer Placeholder 3"/>
          <p:cNvSpPr>
            <a:spLocks noGrp="1"/>
          </p:cNvSpPr>
          <p:nvPr>
            <p:ph type="ftr" sz="quarter" idx="11"/>
          </p:nvPr>
        </p:nvSpPr>
        <p:spPr/>
        <p:txBody>
          <a:bodyPr/>
          <a:lstStyle/>
          <a:p>
            <a:r>
              <a:rPr lang="ka-GE"/>
              <a:t>საქართველოს დაზღვევის სახელმწიფო ზედამხედველობის სამსახური</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4AE661-4150-471D-BA3B-4F2675C8DAEA}" type="datetime1">
              <a:rPr lang="en-US" smtClean="0"/>
              <a:t>28.11.2017</a:t>
            </a:fld>
            <a:endParaRPr lang="en-US"/>
          </a:p>
        </p:txBody>
      </p:sp>
      <p:sp>
        <p:nvSpPr>
          <p:cNvPr id="3" name="Footer Placeholder 2"/>
          <p:cNvSpPr>
            <a:spLocks noGrp="1"/>
          </p:cNvSpPr>
          <p:nvPr>
            <p:ph type="ftr" sz="quarter" idx="11"/>
          </p:nvPr>
        </p:nvSpPr>
        <p:spPr/>
        <p:txBody>
          <a:bodyPr/>
          <a:lstStyle/>
          <a:p>
            <a:r>
              <a:rPr lang="ka-GE"/>
              <a:t>საქართველოს დაზღვევის სახელმწიფო ზედამხედველობის სამსახური</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a:t>Click to edit Master title style</a:t>
            </a:r>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4DA5C7C-0B1E-4F94-818B-E9F7DFDB2B23}" type="datetime1">
              <a:rPr lang="en-US" smtClean="0"/>
              <a:t>28.11.2017</a:t>
            </a:fld>
            <a:endParaRPr lang="en-US"/>
          </a:p>
        </p:txBody>
      </p:sp>
      <p:sp>
        <p:nvSpPr>
          <p:cNvPr id="6" name="Footer Placeholder 5"/>
          <p:cNvSpPr>
            <a:spLocks noGrp="1"/>
          </p:cNvSpPr>
          <p:nvPr>
            <p:ph type="ftr" sz="quarter" idx="11"/>
          </p:nvPr>
        </p:nvSpPr>
        <p:spPr/>
        <p:txBody>
          <a:bodyPr/>
          <a:lstStyle/>
          <a:p>
            <a:r>
              <a:rPr lang="ka-GE"/>
              <a:t>საქართველოს დაზღვევის სახელმწიფო ზედამხედველობის სამსახური</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74805EA-03A4-49F2-BCB6-843BB628200D}" type="datetime1">
              <a:rPr lang="en-US" smtClean="0"/>
              <a:t>28.11.2017</a:t>
            </a:fld>
            <a:endParaRPr lang="en-US"/>
          </a:p>
        </p:txBody>
      </p:sp>
      <p:sp>
        <p:nvSpPr>
          <p:cNvPr id="6" name="Footer Placeholder 5"/>
          <p:cNvSpPr>
            <a:spLocks noGrp="1"/>
          </p:cNvSpPr>
          <p:nvPr>
            <p:ph type="ftr" sz="quarter" idx="11"/>
          </p:nvPr>
        </p:nvSpPr>
        <p:spPr/>
        <p:txBody>
          <a:bodyPr/>
          <a:lstStyle/>
          <a:p>
            <a:r>
              <a:rPr lang="ka-GE"/>
              <a:t>საქართველოს დაზღვევის სახელმწიფო ზედამხედველობის სამსახური</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D224EF7-30C0-4BD6-8E48-347B20CD17B5}" type="datetime1">
              <a:rPr lang="en-US" smtClean="0"/>
              <a:t>28.11.2017</a:t>
            </a:fld>
            <a:endParaRPr lang="en-US" dirty="0"/>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ka-GE"/>
              <a:t>საქართველოს დაზღვევის სახელმწიფო ზედამხედველობის სამსახური</a:t>
            </a:r>
            <a:endParaRPr lang="en-US" dirty="0"/>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6F15528-21DE-4FAA-801E-634DDDAF4B2B}"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D:\Users\ngedevanishvili\Desktop\11.JPG"/>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382000" y="6096000"/>
            <a:ext cx="762000" cy="762000"/>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Lst>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hf hdr="0" ft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6478172"/>
            <a:ext cx="9144000" cy="379828"/>
          </a:xfrm>
        </p:spPr>
        <p:txBody>
          <a:bodyPr>
            <a:normAutofit fontScale="70000" lnSpcReduction="20000"/>
          </a:bodyPr>
          <a:lstStyle/>
          <a:p>
            <a:pPr algn="r"/>
            <a:r>
              <a:rPr lang="ka-GE" sz="1800" dirty="0">
                <a:solidFill>
                  <a:schemeClr val="tx1"/>
                </a:solidFill>
              </a:rPr>
              <a:t> ნოემბერი 2017                                            სსიპ საქართველოს დაზღვევის სახელმწიფო ზედამხედველობის სამსახური</a:t>
            </a:r>
            <a:endParaRPr lang="en-US" sz="1800" dirty="0">
              <a:solidFill>
                <a:schemeClr val="tx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14800" y="304800"/>
            <a:ext cx="771525" cy="1524000"/>
          </a:xfrm>
          <a:prstGeom prst="rect">
            <a:avLst/>
          </a:prstGeom>
        </p:spPr>
      </p:pic>
      <p:sp>
        <p:nvSpPr>
          <p:cNvPr id="8" name="Title 7">
            <a:extLst>
              <a:ext uri="{FF2B5EF4-FFF2-40B4-BE49-F238E27FC236}">
                <a16:creationId xmlns:a16="http://schemas.microsoft.com/office/drawing/2014/main" id="{53A731B1-D3B9-432F-A260-E4A0E6D286D7}"/>
              </a:ext>
            </a:extLst>
          </p:cNvPr>
          <p:cNvSpPr>
            <a:spLocks noGrp="1"/>
          </p:cNvSpPr>
          <p:nvPr>
            <p:ph type="ctrTitle"/>
          </p:nvPr>
        </p:nvSpPr>
        <p:spPr>
          <a:xfrm>
            <a:off x="728662" y="2629486"/>
            <a:ext cx="7543800" cy="1524000"/>
          </a:xfrm>
        </p:spPr>
        <p:txBody>
          <a:bodyPr/>
          <a:lstStyle/>
          <a:p>
            <a:pPr algn="ctr"/>
            <a:r>
              <a:rPr lang="ka-GE" sz="3400" dirty="0"/>
              <a:t>კაპიტალის ზრდის მოთხოვნები</a:t>
            </a:r>
            <a:endParaRPr lang="en-US" sz="3400" dirty="0"/>
          </a:p>
        </p:txBody>
      </p:sp>
    </p:spTree>
    <p:extLst>
      <p:ext uri="{BB962C8B-B14F-4D97-AF65-F5344CB8AC3E}">
        <p14:creationId xmlns:p14="http://schemas.microsoft.com/office/powerpoint/2010/main" val="4026213193"/>
      </p:ext>
    </p:extLst>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8458786" y="6492875"/>
            <a:ext cx="762000" cy="365125"/>
          </a:xfrm>
        </p:spPr>
        <p:txBody>
          <a:bodyPr/>
          <a:lstStyle/>
          <a:p>
            <a:fld id="{B6F15528-21DE-4FAA-801E-634DDDAF4B2B}" type="slidenum">
              <a:rPr lang="en-US" smtClean="0"/>
              <a:pPr/>
              <a:t>2</a:t>
            </a:fld>
            <a:endParaRPr lang="en-US"/>
          </a:p>
        </p:txBody>
      </p:sp>
      <p:sp>
        <p:nvSpPr>
          <p:cNvPr id="5" name="Title 1"/>
          <p:cNvSpPr>
            <a:spLocks noGrp="1"/>
          </p:cNvSpPr>
          <p:nvPr>
            <p:ph idx="1"/>
          </p:nvPr>
        </p:nvSpPr>
        <p:spPr>
          <a:xfrm>
            <a:off x="192258" y="429891"/>
            <a:ext cx="8646942" cy="692727"/>
          </a:xfrm>
        </p:spPr>
        <p:txBody>
          <a:bodyPr>
            <a:normAutofit/>
          </a:bodyPr>
          <a:lstStyle/>
          <a:p>
            <a:pPr algn="ctr"/>
            <a:r>
              <a:rPr lang="ka-GE" sz="1600" b="1" dirty="0">
                <a:solidFill>
                  <a:schemeClr val="tx1"/>
                </a:solidFill>
              </a:rPr>
              <a:t>2018 დან ასამოქმედებელი მინიმალურ საზედამხედველო  კაპიტალის მოთხოვნები</a:t>
            </a:r>
            <a:endParaRPr lang="en-US" sz="1600" b="1" dirty="0">
              <a:solidFill>
                <a:schemeClr val="tx1"/>
              </a:solidFill>
            </a:endParaRPr>
          </a:p>
        </p:txBody>
      </p:sp>
      <p:graphicFrame>
        <p:nvGraphicFramePr>
          <p:cNvPr id="2" name="Table 1">
            <a:extLst>
              <a:ext uri="{FF2B5EF4-FFF2-40B4-BE49-F238E27FC236}">
                <a16:creationId xmlns:a16="http://schemas.microsoft.com/office/drawing/2014/main" id="{539CCC5B-01B2-45FF-8AA1-135E0B98F2F5}"/>
              </a:ext>
            </a:extLst>
          </p:cNvPr>
          <p:cNvGraphicFramePr>
            <a:graphicFrameLocks noGrp="1"/>
          </p:cNvGraphicFramePr>
          <p:nvPr>
            <p:extLst>
              <p:ext uri="{D42A27DB-BD31-4B8C-83A1-F6EECF244321}">
                <p14:modId xmlns:p14="http://schemas.microsoft.com/office/powerpoint/2010/main" val="1487499834"/>
              </p:ext>
            </p:extLst>
          </p:nvPr>
        </p:nvGraphicFramePr>
        <p:xfrm>
          <a:off x="646527" y="990955"/>
          <a:ext cx="7804053" cy="1818861"/>
        </p:xfrm>
        <a:graphic>
          <a:graphicData uri="http://schemas.openxmlformats.org/drawingml/2006/table">
            <a:tbl>
              <a:tblPr firstRow="1" bandRow="1">
                <a:tableStyleId>{F2DE63D5-997A-4646-A377-4702673A728D}</a:tableStyleId>
              </a:tblPr>
              <a:tblGrid>
                <a:gridCol w="1844627">
                  <a:extLst>
                    <a:ext uri="{9D8B030D-6E8A-4147-A177-3AD203B41FA5}">
                      <a16:colId xmlns:a16="http://schemas.microsoft.com/office/drawing/2014/main" val="2427483954"/>
                    </a:ext>
                  </a:extLst>
                </a:gridCol>
                <a:gridCol w="1295400">
                  <a:extLst>
                    <a:ext uri="{9D8B030D-6E8A-4147-A177-3AD203B41FA5}">
                      <a16:colId xmlns:a16="http://schemas.microsoft.com/office/drawing/2014/main" val="1734187135"/>
                    </a:ext>
                  </a:extLst>
                </a:gridCol>
                <a:gridCol w="4664026">
                  <a:extLst>
                    <a:ext uri="{9D8B030D-6E8A-4147-A177-3AD203B41FA5}">
                      <a16:colId xmlns:a16="http://schemas.microsoft.com/office/drawing/2014/main" val="2520116051"/>
                    </a:ext>
                  </a:extLst>
                </a:gridCol>
              </a:tblGrid>
              <a:tr h="609600">
                <a:tc>
                  <a:txBody>
                    <a:bodyPr/>
                    <a:lstStyle/>
                    <a:p>
                      <a:pPr algn="ctr"/>
                      <a:r>
                        <a:rPr lang="ka-GE" dirty="0"/>
                        <a:t>სახეობა</a:t>
                      </a:r>
                      <a:endParaRPr lang="en-US" dirty="0"/>
                    </a:p>
                  </a:txBody>
                  <a:tcPr/>
                </a:tc>
                <a:tc>
                  <a:txBody>
                    <a:bodyPr/>
                    <a:lstStyle/>
                    <a:p>
                      <a:pPr algn="ctr"/>
                      <a:r>
                        <a:rPr lang="ka-GE" dirty="0"/>
                        <a:t>ფორმა</a:t>
                      </a:r>
                      <a:endParaRPr lang="en-US" dirty="0"/>
                    </a:p>
                  </a:txBody>
                  <a:tcPr/>
                </a:tc>
                <a:tc>
                  <a:txBody>
                    <a:bodyPr/>
                    <a:lstStyle/>
                    <a:p>
                      <a:pPr algn="ctr"/>
                      <a:r>
                        <a:rPr lang="ka-GE" dirty="0"/>
                        <a:t>კაპიტალის მოთხოვნა</a:t>
                      </a:r>
                      <a:endParaRPr lang="en-US" dirty="0"/>
                    </a:p>
                  </a:txBody>
                  <a:tcPr/>
                </a:tc>
                <a:extLst>
                  <a:ext uri="{0D108BD9-81ED-4DB2-BD59-A6C34878D82A}">
                    <a16:rowId xmlns:a16="http://schemas.microsoft.com/office/drawing/2014/main" val="2032118135"/>
                  </a:ext>
                </a:extLst>
              </a:tr>
              <a:tr h="403087">
                <a:tc>
                  <a:txBody>
                    <a:bodyPr/>
                    <a:lstStyle/>
                    <a:p>
                      <a:r>
                        <a:rPr lang="ka-GE" dirty="0"/>
                        <a:t>არასიცოცხლე</a:t>
                      </a:r>
                      <a:endParaRPr lang="en-US" dirty="0"/>
                    </a:p>
                  </a:txBody>
                  <a:tcPr/>
                </a:tc>
                <a:tc>
                  <a:txBody>
                    <a:bodyPr/>
                    <a:lstStyle/>
                    <a:p>
                      <a:pPr algn="ctr"/>
                      <a:r>
                        <a:rPr lang="en-US" dirty="0"/>
                        <a:t>NA</a:t>
                      </a:r>
                    </a:p>
                  </a:txBody>
                  <a:tcPr/>
                </a:tc>
                <a:tc>
                  <a:txBody>
                    <a:bodyPr/>
                    <a:lstStyle/>
                    <a:p>
                      <a:pPr algn="ctr"/>
                      <a:r>
                        <a:rPr lang="en-US" dirty="0"/>
                        <a:t>GEL 2,000,000</a:t>
                      </a:r>
                    </a:p>
                  </a:txBody>
                  <a:tcPr/>
                </a:tc>
                <a:extLst>
                  <a:ext uri="{0D108BD9-81ED-4DB2-BD59-A6C34878D82A}">
                    <a16:rowId xmlns:a16="http://schemas.microsoft.com/office/drawing/2014/main" val="3082565212"/>
                  </a:ext>
                </a:extLst>
              </a:tr>
              <a:tr h="403087">
                <a:tc>
                  <a:txBody>
                    <a:bodyPr/>
                    <a:lstStyle/>
                    <a:p>
                      <a:r>
                        <a:rPr lang="ka-GE" dirty="0"/>
                        <a:t>სიცოცხლე</a:t>
                      </a:r>
                      <a:endParaRPr lang="en-US" dirty="0"/>
                    </a:p>
                  </a:txBody>
                  <a:tcPr/>
                </a:tc>
                <a:tc>
                  <a:txBody>
                    <a:bodyPr/>
                    <a:lstStyle/>
                    <a:p>
                      <a:pPr algn="ctr"/>
                      <a:r>
                        <a:rPr lang="en-US" dirty="0"/>
                        <a:t>NA</a:t>
                      </a:r>
                    </a:p>
                  </a:txBody>
                  <a:tcPr/>
                </a:tc>
                <a:tc>
                  <a:txBody>
                    <a:bodyPr/>
                    <a:lstStyle/>
                    <a:p>
                      <a:pPr algn="ctr"/>
                      <a:r>
                        <a:rPr lang="en-US" dirty="0"/>
                        <a:t>GEL 2,200,000</a:t>
                      </a:r>
                    </a:p>
                  </a:txBody>
                  <a:tcPr/>
                </a:tc>
                <a:extLst>
                  <a:ext uri="{0D108BD9-81ED-4DB2-BD59-A6C34878D82A}">
                    <a16:rowId xmlns:a16="http://schemas.microsoft.com/office/drawing/2014/main" val="2890783400"/>
                  </a:ext>
                </a:extLst>
              </a:tr>
              <a:tr h="403087">
                <a:tc>
                  <a:txBody>
                    <a:bodyPr/>
                    <a:lstStyle/>
                    <a:p>
                      <a:r>
                        <a:rPr lang="ka-GE" dirty="0"/>
                        <a:t>გადაზღვევა</a:t>
                      </a:r>
                      <a:endParaRPr lang="en-US" dirty="0"/>
                    </a:p>
                  </a:txBody>
                  <a:tcPr/>
                </a:tc>
                <a:tc>
                  <a:txBody>
                    <a:bodyPr/>
                    <a:lstStyle/>
                    <a:p>
                      <a:pPr algn="ctr"/>
                      <a:r>
                        <a:rPr lang="en-US" dirty="0"/>
                        <a:t>NA</a:t>
                      </a:r>
                    </a:p>
                  </a:txBody>
                  <a:tcPr/>
                </a:tc>
                <a:tc>
                  <a:txBody>
                    <a:bodyPr/>
                    <a:lstStyle/>
                    <a:p>
                      <a:pPr algn="ctr"/>
                      <a:r>
                        <a:rPr lang="en-US" dirty="0"/>
                        <a:t>GEL 2,200,000</a:t>
                      </a:r>
                    </a:p>
                  </a:txBody>
                  <a:tcPr/>
                </a:tc>
                <a:extLst>
                  <a:ext uri="{0D108BD9-81ED-4DB2-BD59-A6C34878D82A}">
                    <a16:rowId xmlns:a16="http://schemas.microsoft.com/office/drawing/2014/main" val="1609753826"/>
                  </a:ext>
                </a:extLst>
              </a:tr>
            </a:tbl>
          </a:graphicData>
        </a:graphic>
      </p:graphicFrame>
      <p:sp>
        <p:nvSpPr>
          <p:cNvPr id="7" name="Title 1">
            <a:extLst>
              <a:ext uri="{FF2B5EF4-FFF2-40B4-BE49-F238E27FC236}">
                <a16:creationId xmlns:a16="http://schemas.microsoft.com/office/drawing/2014/main" id="{FB8105C6-B9E3-42F6-94BF-422721E0EE97}"/>
              </a:ext>
            </a:extLst>
          </p:cNvPr>
          <p:cNvSpPr txBox="1">
            <a:spLocks/>
          </p:cNvSpPr>
          <p:nvPr/>
        </p:nvSpPr>
        <p:spPr>
          <a:xfrm>
            <a:off x="172924" y="3227099"/>
            <a:ext cx="8646942" cy="692727"/>
          </a:xfrm>
          <a:prstGeom prst="rect">
            <a:avLst/>
          </a:prstGeom>
        </p:spPr>
        <p:txBody>
          <a:bodyPr vert="horz" lIns="91440" tIns="45720" rIns="91440" bIns="45720" rtlCol="0" anchor="ctr" anchorCtr="0">
            <a:normAutofit/>
          </a:bodyPr>
          <a:lstStyle>
            <a:lvl1pPr marL="0" indent="0" algn="l" defTabSz="914400" rtl="0" eaLnBrk="1" latinLnBrk="0" hangingPunct="1">
              <a:spcBef>
                <a:spcPct val="20000"/>
              </a:spcBef>
              <a:buClr>
                <a:schemeClr val="accent1"/>
              </a:buClr>
              <a:buFont typeface="Arial" pitchFamily="34" charset="0"/>
              <a:buNone/>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a:lstStyle>
          <a:p>
            <a:pPr algn="ctr"/>
            <a:r>
              <a:rPr lang="ka-GE" sz="1600" b="1" dirty="0">
                <a:solidFill>
                  <a:schemeClr val="tx1"/>
                </a:solidFill>
              </a:rPr>
              <a:t>სამომავლოდ დაგეგმილი მოთხოვნები მინიმალურ საზედამხედველო კაპიტალზე</a:t>
            </a:r>
            <a:endParaRPr lang="en-US" sz="1600" b="1" dirty="0">
              <a:solidFill>
                <a:schemeClr val="tx1"/>
              </a:solidFill>
            </a:endParaRPr>
          </a:p>
        </p:txBody>
      </p:sp>
      <p:graphicFrame>
        <p:nvGraphicFramePr>
          <p:cNvPr id="4" name="Table 3">
            <a:extLst>
              <a:ext uri="{FF2B5EF4-FFF2-40B4-BE49-F238E27FC236}">
                <a16:creationId xmlns:a16="http://schemas.microsoft.com/office/drawing/2014/main" id="{AF5DCF67-56BB-403E-A6D9-575E71601335}"/>
              </a:ext>
            </a:extLst>
          </p:cNvPr>
          <p:cNvGraphicFramePr>
            <a:graphicFrameLocks noGrp="1"/>
          </p:cNvGraphicFramePr>
          <p:nvPr>
            <p:extLst>
              <p:ext uri="{D42A27DB-BD31-4B8C-83A1-F6EECF244321}">
                <p14:modId xmlns:p14="http://schemas.microsoft.com/office/powerpoint/2010/main" val="3181077247"/>
              </p:ext>
            </p:extLst>
          </p:nvPr>
        </p:nvGraphicFramePr>
        <p:xfrm>
          <a:off x="669972" y="3810000"/>
          <a:ext cx="7788228" cy="2209800"/>
        </p:xfrm>
        <a:graphic>
          <a:graphicData uri="http://schemas.openxmlformats.org/drawingml/2006/table">
            <a:tbl>
              <a:tblPr firstRow="1" bandRow="1">
                <a:tableStyleId>{F2DE63D5-997A-4646-A377-4702673A728D}</a:tableStyleId>
              </a:tblPr>
              <a:tblGrid>
                <a:gridCol w="1768428">
                  <a:extLst>
                    <a:ext uri="{9D8B030D-6E8A-4147-A177-3AD203B41FA5}">
                      <a16:colId xmlns:a16="http://schemas.microsoft.com/office/drawing/2014/main" val="2350543401"/>
                    </a:ext>
                  </a:extLst>
                </a:gridCol>
                <a:gridCol w="1600200">
                  <a:extLst>
                    <a:ext uri="{9D8B030D-6E8A-4147-A177-3AD203B41FA5}">
                      <a16:colId xmlns:a16="http://schemas.microsoft.com/office/drawing/2014/main" val="4274063073"/>
                    </a:ext>
                  </a:extLst>
                </a:gridCol>
                <a:gridCol w="2209800">
                  <a:extLst>
                    <a:ext uri="{9D8B030D-6E8A-4147-A177-3AD203B41FA5}">
                      <a16:colId xmlns:a16="http://schemas.microsoft.com/office/drawing/2014/main" val="2915147630"/>
                    </a:ext>
                  </a:extLst>
                </a:gridCol>
                <a:gridCol w="2209800">
                  <a:extLst>
                    <a:ext uri="{9D8B030D-6E8A-4147-A177-3AD203B41FA5}">
                      <a16:colId xmlns:a16="http://schemas.microsoft.com/office/drawing/2014/main" val="1689582945"/>
                    </a:ext>
                  </a:extLst>
                </a:gridCol>
              </a:tblGrid>
              <a:tr h="370840">
                <a:tc>
                  <a:txBody>
                    <a:bodyPr/>
                    <a:lstStyle/>
                    <a:p>
                      <a:pPr algn="ctr"/>
                      <a:r>
                        <a:rPr lang="ka-GE" sz="1800" b="1" kern="1200" dirty="0">
                          <a:solidFill>
                            <a:schemeClr val="bg1"/>
                          </a:solidFill>
                          <a:latin typeface="+mn-lt"/>
                          <a:ea typeface="+mn-ea"/>
                          <a:cs typeface="+mn-cs"/>
                        </a:rPr>
                        <a:t>სახეობა</a:t>
                      </a:r>
                      <a:endParaRPr lang="en-US" sz="1800" b="1" kern="1200" dirty="0">
                        <a:solidFill>
                          <a:schemeClr val="bg1"/>
                        </a:solidFill>
                        <a:latin typeface="+mn-lt"/>
                        <a:ea typeface="+mn-ea"/>
                        <a:cs typeface="+mn-cs"/>
                      </a:endParaRPr>
                    </a:p>
                  </a:txBody>
                  <a:tcPr/>
                </a:tc>
                <a:tc>
                  <a:txBody>
                    <a:bodyPr/>
                    <a:lstStyle/>
                    <a:p>
                      <a:pPr algn="ctr"/>
                      <a:r>
                        <a:rPr lang="ka-GE" dirty="0"/>
                        <a:t>ფორმა</a:t>
                      </a: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ka-GE" dirty="0"/>
                        <a:t>კაპიტალის მოთხოვნა 2019 დან</a:t>
                      </a: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ka-GE" dirty="0"/>
                        <a:t>კაპიტალის მოთხოვნა 2021 დან</a:t>
                      </a:r>
                      <a:endParaRPr lang="en-US" dirty="0"/>
                    </a:p>
                  </a:txBody>
                  <a:tcPr/>
                </a:tc>
                <a:extLst>
                  <a:ext uri="{0D108BD9-81ED-4DB2-BD59-A6C34878D82A}">
                    <a16:rowId xmlns:a16="http://schemas.microsoft.com/office/drawing/2014/main" val="1210721834"/>
                  </a:ext>
                </a:extLst>
              </a:tr>
              <a:tr h="370840">
                <a:tc>
                  <a:txBody>
                    <a:bodyPr/>
                    <a:lstStyle/>
                    <a:p>
                      <a:r>
                        <a:rPr lang="ka-GE" dirty="0"/>
                        <a:t>არასიცოცხლე</a:t>
                      </a:r>
                      <a:endParaRPr lang="en-US" sz="1200" dirty="0"/>
                    </a:p>
                  </a:txBody>
                  <a:tcPr/>
                </a:tc>
                <a:tc>
                  <a:txBody>
                    <a:bodyPr/>
                    <a:lstStyle/>
                    <a:p>
                      <a:pPr algn="ctr"/>
                      <a:r>
                        <a:rPr lang="ka-GE" sz="1200" dirty="0"/>
                        <a:t>სავალდებულოები</a:t>
                      </a:r>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GEL </a:t>
                      </a:r>
                      <a:r>
                        <a:rPr lang="ka-GE" dirty="0"/>
                        <a:t>4</a:t>
                      </a:r>
                      <a:r>
                        <a:rPr lang="en-US" dirty="0"/>
                        <a:t>,200,000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GEL </a:t>
                      </a:r>
                      <a:r>
                        <a:rPr lang="ka-GE" dirty="0"/>
                        <a:t>7</a:t>
                      </a:r>
                      <a:r>
                        <a:rPr lang="en-US" dirty="0"/>
                        <a:t>,200,000</a:t>
                      </a:r>
                    </a:p>
                  </a:txBody>
                  <a:tcPr/>
                </a:tc>
                <a:extLst>
                  <a:ext uri="{0D108BD9-81ED-4DB2-BD59-A6C34878D82A}">
                    <a16:rowId xmlns:a16="http://schemas.microsoft.com/office/drawing/2014/main" val="429185894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dirty="0"/>
                        <a:t>არასიცოცხლე</a:t>
                      </a:r>
                      <a:endParaRPr lang="en-US" sz="1200" dirty="0"/>
                    </a:p>
                  </a:txBody>
                  <a:tcPr/>
                </a:tc>
                <a:tc>
                  <a:txBody>
                    <a:bodyPr/>
                    <a:lstStyle/>
                    <a:p>
                      <a:pPr algn="ctr"/>
                      <a:r>
                        <a:rPr lang="ka-GE" sz="1200" dirty="0"/>
                        <a:t>არა სავალდებულოები</a:t>
                      </a:r>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GEL </a:t>
                      </a:r>
                      <a:r>
                        <a:rPr lang="ka-GE" dirty="0"/>
                        <a:t>3</a:t>
                      </a:r>
                      <a:r>
                        <a:rPr lang="en-US" dirty="0"/>
                        <a:t>,</a:t>
                      </a:r>
                      <a:r>
                        <a:rPr lang="ka-GE" dirty="0"/>
                        <a:t>4</a:t>
                      </a:r>
                      <a:r>
                        <a:rPr lang="en-US" dirty="0"/>
                        <a:t>00,000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GEL </a:t>
                      </a:r>
                      <a:r>
                        <a:rPr lang="ka-GE" dirty="0"/>
                        <a:t>4</a:t>
                      </a:r>
                      <a:r>
                        <a:rPr lang="en-US" dirty="0"/>
                        <a:t>,</a:t>
                      </a:r>
                      <a:r>
                        <a:rPr lang="ka-GE" dirty="0"/>
                        <a:t>8</a:t>
                      </a:r>
                      <a:r>
                        <a:rPr lang="en-US" dirty="0"/>
                        <a:t>00,000</a:t>
                      </a:r>
                    </a:p>
                  </a:txBody>
                  <a:tcPr/>
                </a:tc>
                <a:extLst>
                  <a:ext uri="{0D108BD9-81ED-4DB2-BD59-A6C34878D82A}">
                    <a16:rowId xmlns:a16="http://schemas.microsoft.com/office/drawing/2014/main" val="3192864489"/>
                  </a:ext>
                </a:extLst>
              </a:tr>
              <a:tr h="370840">
                <a:tc>
                  <a:txBody>
                    <a:bodyPr/>
                    <a:lstStyle/>
                    <a:p>
                      <a:r>
                        <a:rPr lang="ka-GE" dirty="0"/>
                        <a:t>სიცოცხლე</a:t>
                      </a:r>
                      <a:endParaRPr lang="en-US" dirty="0"/>
                    </a:p>
                  </a:txBody>
                  <a:tcPr/>
                </a:tc>
                <a:tc>
                  <a:txBody>
                    <a:bodyPr/>
                    <a:lstStyle/>
                    <a:p>
                      <a:pPr algn="ctr"/>
                      <a:r>
                        <a:rPr lang="ka-GE" sz="1200" dirty="0"/>
                        <a:t>ნებისმიერი</a:t>
                      </a:r>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GEL </a:t>
                      </a:r>
                      <a:r>
                        <a:rPr lang="ka-GE" dirty="0"/>
                        <a:t>4</a:t>
                      </a:r>
                      <a:r>
                        <a:rPr lang="en-US" dirty="0"/>
                        <a:t>,200,000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GEL </a:t>
                      </a:r>
                      <a:r>
                        <a:rPr lang="ka-GE" dirty="0"/>
                        <a:t>7</a:t>
                      </a:r>
                      <a:r>
                        <a:rPr lang="en-US" dirty="0"/>
                        <a:t>,200,000</a:t>
                      </a:r>
                    </a:p>
                  </a:txBody>
                  <a:tcPr/>
                </a:tc>
                <a:extLst>
                  <a:ext uri="{0D108BD9-81ED-4DB2-BD59-A6C34878D82A}">
                    <a16:rowId xmlns:a16="http://schemas.microsoft.com/office/drawing/2014/main" val="4032021294"/>
                  </a:ext>
                </a:extLst>
              </a:tr>
              <a:tr h="370840">
                <a:tc>
                  <a:txBody>
                    <a:bodyPr/>
                    <a:lstStyle/>
                    <a:p>
                      <a:r>
                        <a:rPr lang="ka-GE" dirty="0"/>
                        <a:t>გადაზღვევა</a:t>
                      </a:r>
                      <a:endParaRPr lang="en-US" dirty="0"/>
                    </a:p>
                  </a:txBody>
                  <a:tcPr/>
                </a:tc>
                <a:tc>
                  <a:txBody>
                    <a:bodyPr/>
                    <a:lstStyle/>
                    <a:p>
                      <a:pPr algn="ctr"/>
                      <a:r>
                        <a:rPr lang="ka-GE" sz="1200" dirty="0"/>
                        <a:t>ნებისმიერი</a:t>
                      </a:r>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GEL </a:t>
                      </a:r>
                      <a:r>
                        <a:rPr lang="ka-GE" dirty="0"/>
                        <a:t>4</a:t>
                      </a:r>
                      <a:r>
                        <a:rPr lang="en-US" dirty="0"/>
                        <a:t>,200,000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GEL </a:t>
                      </a:r>
                      <a:r>
                        <a:rPr lang="ka-GE" dirty="0"/>
                        <a:t>7</a:t>
                      </a:r>
                      <a:r>
                        <a:rPr lang="en-US" dirty="0"/>
                        <a:t>,200,000</a:t>
                      </a:r>
                    </a:p>
                  </a:txBody>
                  <a:tcPr/>
                </a:tc>
                <a:extLst>
                  <a:ext uri="{0D108BD9-81ED-4DB2-BD59-A6C34878D82A}">
                    <a16:rowId xmlns:a16="http://schemas.microsoft.com/office/drawing/2014/main" val="2553293461"/>
                  </a:ext>
                </a:extLst>
              </a:tr>
            </a:tbl>
          </a:graphicData>
        </a:graphic>
      </p:graphicFrame>
    </p:spTree>
    <p:extLst>
      <p:ext uri="{BB962C8B-B14F-4D97-AF65-F5344CB8AC3E}">
        <p14:creationId xmlns:p14="http://schemas.microsoft.com/office/powerpoint/2010/main" val="548241281"/>
      </p:ext>
    </p:extLst>
  </p:cSld>
  <p:clrMapOvr>
    <a:masterClrMapping/>
  </p:clrMapOvr>
  <mc:AlternateContent xmlns:mc="http://schemas.openxmlformats.org/markup-compatibility/2006" xmlns:p14="http://schemas.microsoft.com/office/powerpoint/2010/main">
    <mc:Choice Requires="p14">
      <p:transition spd="slow" p14:dur="20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4678AF8-572B-4416-8C2D-47E4F0547496}"/>
              </a:ext>
            </a:extLst>
          </p:cNvPr>
          <p:cNvSpPr>
            <a:spLocks noGrp="1"/>
          </p:cNvSpPr>
          <p:nvPr>
            <p:ph type="sldNum" sz="quarter" idx="12"/>
          </p:nvPr>
        </p:nvSpPr>
        <p:spPr>
          <a:xfrm>
            <a:off x="8458200" y="6370637"/>
            <a:ext cx="762000" cy="365125"/>
          </a:xfrm>
        </p:spPr>
        <p:txBody>
          <a:bodyPr/>
          <a:lstStyle/>
          <a:p>
            <a:fld id="{B6F15528-21DE-4FAA-801E-634DDDAF4B2B}" type="slidenum">
              <a:rPr lang="en-US" smtClean="0"/>
              <a:pPr/>
              <a:t>3</a:t>
            </a:fld>
            <a:endParaRPr lang="en-US" dirty="0"/>
          </a:p>
        </p:txBody>
      </p:sp>
      <p:sp>
        <p:nvSpPr>
          <p:cNvPr id="5" name="Title 1">
            <a:extLst>
              <a:ext uri="{FF2B5EF4-FFF2-40B4-BE49-F238E27FC236}">
                <a16:creationId xmlns:a16="http://schemas.microsoft.com/office/drawing/2014/main" id="{7445F27A-D876-4CF8-AC89-DB5808DE0A11}"/>
              </a:ext>
            </a:extLst>
          </p:cNvPr>
          <p:cNvSpPr txBox="1">
            <a:spLocks/>
          </p:cNvSpPr>
          <p:nvPr/>
        </p:nvSpPr>
        <p:spPr>
          <a:xfrm>
            <a:off x="76200" y="304800"/>
            <a:ext cx="8382000" cy="692727"/>
          </a:xfrm>
          <a:prstGeom prst="rect">
            <a:avLst/>
          </a:prstGeom>
        </p:spPr>
        <p:txBody>
          <a:bodyPr vert="horz" lIns="91440" tIns="45720" rIns="91440" bIns="45720" rtlCol="0" anchor="ctr" anchorCtr="0">
            <a:normAutofit/>
          </a:bodyPr>
          <a:lstStyle>
            <a:lvl1pPr marL="0" indent="0" algn="l" defTabSz="914400" rtl="0" eaLnBrk="1" latinLnBrk="0" hangingPunct="1">
              <a:spcBef>
                <a:spcPct val="20000"/>
              </a:spcBef>
              <a:buClr>
                <a:schemeClr val="accent1"/>
              </a:buClr>
              <a:buFont typeface="Arial" pitchFamily="34" charset="0"/>
              <a:buNone/>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a:lstStyle>
          <a:p>
            <a:pPr algn="ctr"/>
            <a:r>
              <a:rPr lang="ka-GE" sz="2000" b="1" dirty="0">
                <a:solidFill>
                  <a:schemeClr val="tx1"/>
                </a:solidFill>
              </a:rPr>
              <a:t>საზედამხედველო კაპიტალის მოცულება სადაზღვევო კომპანიებში</a:t>
            </a:r>
            <a:endParaRPr lang="en-US" sz="2000" b="1" dirty="0">
              <a:solidFill>
                <a:schemeClr val="tx1"/>
              </a:solidFill>
            </a:endParaRPr>
          </a:p>
        </p:txBody>
      </p:sp>
      <p:graphicFrame>
        <p:nvGraphicFramePr>
          <p:cNvPr id="6" name="Table 5">
            <a:extLst>
              <a:ext uri="{FF2B5EF4-FFF2-40B4-BE49-F238E27FC236}">
                <a16:creationId xmlns:a16="http://schemas.microsoft.com/office/drawing/2014/main" id="{70EAB093-4D05-45B3-9DB3-B304307724EF}"/>
              </a:ext>
            </a:extLst>
          </p:cNvPr>
          <p:cNvGraphicFramePr>
            <a:graphicFrameLocks noGrp="1"/>
          </p:cNvGraphicFramePr>
          <p:nvPr>
            <p:extLst>
              <p:ext uri="{D42A27DB-BD31-4B8C-83A1-F6EECF244321}">
                <p14:modId xmlns:p14="http://schemas.microsoft.com/office/powerpoint/2010/main" val="2105716820"/>
              </p:ext>
            </p:extLst>
          </p:nvPr>
        </p:nvGraphicFramePr>
        <p:xfrm>
          <a:off x="457200" y="1219200"/>
          <a:ext cx="8000998" cy="4876803"/>
        </p:xfrm>
        <a:graphic>
          <a:graphicData uri="http://schemas.openxmlformats.org/drawingml/2006/table">
            <a:tbl>
              <a:tblPr/>
              <a:tblGrid>
                <a:gridCol w="1733265">
                  <a:extLst>
                    <a:ext uri="{9D8B030D-6E8A-4147-A177-3AD203B41FA5}">
                      <a16:colId xmlns:a16="http://schemas.microsoft.com/office/drawing/2014/main" val="1088432839"/>
                    </a:ext>
                  </a:extLst>
                </a:gridCol>
                <a:gridCol w="1746914">
                  <a:extLst>
                    <a:ext uri="{9D8B030D-6E8A-4147-A177-3AD203B41FA5}">
                      <a16:colId xmlns:a16="http://schemas.microsoft.com/office/drawing/2014/main" val="1087303938"/>
                    </a:ext>
                  </a:extLst>
                </a:gridCol>
                <a:gridCol w="1422779">
                  <a:extLst>
                    <a:ext uri="{9D8B030D-6E8A-4147-A177-3AD203B41FA5}">
                      <a16:colId xmlns:a16="http://schemas.microsoft.com/office/drawing/2014/main" val="3278000371"/>
                    </a:ext>
                  </a:extLst>
                </a:gridCol>
                <a:gridCol w="1132764">
                  <a:extLst>
                    <a:ext uri="{9D8B030D-6E8A-4147-A177-3AD203B41FA5}">
                      <a16:colId xmlns:a16="http://schemas.microsoft.com/office/drawing/2014/main" val="3082425930"/>
                    </a:ext>
                  </a:extLst>
                </a:gridCol>
                <a:gridCol w="982638">
                  <a:extLst>
                    <a:ext uri="{9D8B030D-6E8A-4147-A177-3AD203B41FA5}">
                      <a16:colId xmlns:a16="http://schemas.microsoft.com/office/drawing/2014/main" val="3384556259"/>
                    </a:ext>
                  </a:extLst>
                </a:gridCol>
                <a:gridCol w="982638">
                  <a:extLst>
                    <a:ext uri="{9D8B030D-6E8A-4147-A177-3AD203B41FA5}">
                      <a16:colId xmlns:a16="http://schemas.microsoft.com/office/drawing/2014/main" val="2980913141"/>
                    </a:ext>
                  </a:extLst>
                </a:gridCol>
              </a:tblGrid>
              <a:tr h="821224">
                <a:tc>
                  <a:txBody>
                    <a:bodyPr/>
                    <a:lstStyle/>
                    <a:p>
                      <a:pPr algn="l" fontAlgn="ctr"/>
                      <a:r>
                        <a:rPr lang="ka-GE" sz="1000" b="1" i="0" u="none" strike="noStrike" dirty="0">
                          <a:solidFill>
                            <a:srgbClr val="000000"/>
                          </a:solidFill>
                          <a:effectLst/>
                          <a:latin typeface="Calibri" panose="020F0502020204030204" pitchFamily="34" charset="0"/>
                        </a:rPr>
                        <a:t>კომპანიის დასახელება</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r>
                        <a:rPr lang="ka-GE" sz="1000" b="1" i="0" u="none" strike="noStrike">
                          <a:solidFill>
                            <a:srgbClr val="000000"/>
                          </a:solidFill>
                          <a:effectLst/>
                          <a:latin typeface="Calibri" panose="020F0502020204030204" pitchFamily="34" charset="0"/>
                        </a:rPr>
                        <a:t>ლიცენზიის სახეები</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r>
                        <a:rPr lang="ka-GE" sz="1000" b="1" i="0" u="none" strike="noStrike" dirty="0">
                          <a:solidFill>
                            <a:srgbClr val="000000"/>
                          </a:solidFill>
                          <a:effectLst/>
                          <a:latin typeface="Calibri" panose="020F0502020204030204" pitchFamily="34" charset="0"/>
                        </a:rPr>
                        <a:t>საზედამხედველო კაპიტალი</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r>
                        <a:rPr lang="ka-GE" sz="1000" b="1" i="0" u="none" strike="noStrike" dirty="0">
                          <a:solidFill>
                            <a:srgbClr val="000000"/>
                          </a:solidFill>
                          <a:effectLst/>
                          <a:latin typeface="Calibri" panose="020F0502020204030204" pitchFamily="34" charset="0"/>
                        </a:rPr>
                        <a:t>ზედმეტობა/ (დანაკლისი) 2018 დან</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r>
                        <a:rPr lang="ka-GE" sz="1000" b="1" i="0" u="none" strike="noStrike" dirty="0">
                          <a:solidFill>
                            <a:srgbClr val="000000"/>
                          </a:solidFill>
                          <a:effectLst/>
                          <a:latin typeface="Calibri" panose="020F0502020204030204" pitchFamily="34" charset="0"/>
                        </a:rPr>
                        <a:t>ზედმეტობა/ (დანაკლისი) 2019 დან</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r>
                        <a:rPr lang="ka-GE" sz="1000" b="1" i="0" u="none" strike="noStrike" dirty="0">
                          <a:solidFill>
                            <a:srgbClr val="000000"/>
                          </a:solidFill>
                          <a:effectLst/>
                          <a:latin typeface="Calibri" panose="020F0502020204030204" pitchFamily="34" charset="0"/>
                        </a:rPr>
                        <a:t>ზედმეტობა/ (დანაკლისი) 2021 დან</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703752567"/>
                  </a:ext>
                </a:extLst>
              </a:tr>
              <a:tr h="252684">
                <a:tc>
                  <a:txBody>
                    <a:bodyPr/>
                    <a:lstStyle/>
                    <a:p>
                      <a:pPr algn="l" fontAlgn="b"/>
                      <a:r>
                        <a:rPr lang="en-US" sz="1100" b="0" i="0" u="none" strike="noStrike" dirty="0">
                          <a:solidFill>
                            <a:srgbClr val="000000"/>
                          </a:solidFill>
                          <a:effectLst/>
                          <a:latin typeface="Calibri" panose="020F0502020204030204" pitchFamily="34" charset="0"/>
                        </a:rPr>
                        <a:t>Aldagi</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dirty="0">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22,477,300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20,277,300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18,277,300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15,277,300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6872273"/>
                  </a:ext>
                </a:extLst>
              </a:tr>
              <a:tr h="252684">
                <a:tc>
                  <a:txBody>
                    <a:bodyPr/>
                    <a:lstStyle/>
                    <a:p>
                      <a:pPr algn="l" fontAlgn="b"/>
                      <a:r>
                        <a:rPr lang="en-US" sz="1100" b="0" i="0" u="none" strike="noStrike" dirty="0">
                          <a:solidFill>
                            <a:srgbClr val="000000"/>
                          </a:solidFill>
                          <a:effectLst/>
                          <a:latin typeface="Calibri" panose="020F0502020204030204" pitchFamily="34" charset="0"/>
                        </a:rPr>
                        <a:t>Alpha</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5,943,469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3,743,469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1,743,469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(1,256,531)</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99722956"/>
                  </a:ext>
                </a:extLst>
              </a:tr>
              <a:tr h="252684">
                <a:tc>
                  <a:txBody>
                    <a:bodyPr/>
                    <a:lstStyle/>
                    <a:p>
                      <a:pPr algn="l" fontAlgn="b"/>
                      <a:r>
                        <a:rPr lang="en-US" sz="1100" b="0" i="0" u="none" strike="noStrike" dirty="0" err="1">
                          <a:solidFill>
                            <a:srgbClr val="000000"/>
                          </a:solidFill>
                          <a:effectLst/>
                          <a:latin typeface="Calibri" panose="020F0502020204030204" pitchFamily="34" charset="0"/>
                        </a:rPr>
                        <a:t>Ardi</a:t>
                      </a:r>
                      <a:endParaRPr lang="en-US"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2,021,771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(178,229)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(2,178,229)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(5,178,229)</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10185176"/>
                  </a:ext>
                </a:extLst>
              </a:tr>
              <a:tr h="252684">
                <a:tc>
                  <a:txBody>
                    <a:bodyPr/>
                    <a:lstStyle/>
                    <a:p>
                      <a:pPr algn="l" fontAlgn="b"/>
                      <a:r>
                        <a:rPr lang="en-US" sz="1100" b="0" i="0" u="none" strike="noStrike">
                          <a:solidFill>
                            <a:srgbClr val="000000"/>
                          </a:solidFill>
                          <a:effectLst/>
                          <a:latin typeface="Calibri" panose="020F0502020204030204" pitchFamily="34" charset="0"/>
                        </a:rPr>
                        <a:t>Cartu</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dirty="0">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2,046,593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(153,407)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(2,153,407)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(5,153,407)</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42882727"/>
                  </a:ext>
                </a:extLst>
              </a:tr>
              <a:tr h="252684">
                <a:tc>
                  <a:txBody>
                    <a:bodyPr/>
                    <a:lstStyle/>
                    <a:p>
                      <a:pPr algn="l" fontAlgn="b"/>
                      <a:r>
                        <a:rPr lang="en-US" sz="1100" b="0" i="0" u="none" strike="noStrike">
                          <a:solidFill>
                            <a:srgbClr val="000000"/>
                          </a:solidFill>
                          <a:effectLst/>
                          <a:latin typeface="Calibri" panose="020F0502020204030204" pitchFamily="34" charset="0"/>
                        </a:rPr>
                        <a:t>GPIH</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dirty="0">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14,514,608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12,314,608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10,314,608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7,314,608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10990481"/>
                  </a:ext>
                </a:extLst>
              </a:tr>
              <a:tr h="252684">
                <a:tc>
                  <a:txBody>
                    <a:bodyPr/>
                    <a:lstStyle/>
                    <a:p>
                      <a:pPr algn="l" fontAlgn="b"/>
                      <a:r>
                        <a:rPr lang="en-US" sz="1100" b="0" i="0" u="none" strike="noStrike">
                          <a:solidFill>
                            <a:srgbClr val="000000"/>
                          </a:solidFill>
                          <a:effectLst/>
                          <a:latin typeface="Calibri" panose="020F0502020204030204" pitchFamily="34" charset="0"/>
                        </a:rPr>
                        <a:t>IC Group</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dirty="0">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53,610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(2,146,390)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(4,146,390)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(7,146,390)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6581087"/>
                  </a:ext>
                </a:extLst>
              </a:tr>
              <a:tr h="252684">
                <a:tc>
                  <a:txBody>
                    <a:bodyPr/>
                    <a:lstStyle/>
                    <a:p>
                      <a:pPr algn="l" fontAlgn="b"/>
                      <a:r>
                        <a:rPr lang="en-US" sz="1100" b="0" i="0" u="none" strike="noStrike">
                          <a:solidFill>
                            <a:srgbClr val="000000"/>
                          </a:solidFill>
                          <a:effectLst/>
                          <a:latin typeface="Calibri" panose="020F0502020204030204" pitchFamily="34" charset="0"/>
                        </a:rPr>
                        <a:t>Imedi L</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dirty="0">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2,401,311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201,311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(1,798,689)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(4,798,689)</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7997209"/>
                  </a:ext>
                </a:extLst>
              </a:tr>
              <a:tr h="252684">
                <a:tc>
                  <a:txBody>
                    <a:bodyPr/>
                    <a:lstStyle/>
                    <a:p>
                      <a:pPr algn="l" fontAlgn="b"/>
                      <a:r>
                        <a:rPr lang="en-US" sz="1100" b="0" i="0" u="none" strike="noStrike">
                          <a:solidFill>
                            <a:srgbClr val="000000"/>
                          </a:solidFill>
                          <a:effectLst/>
                          <a:latin typeface="Calibri" panose="020F0502020204030204" pitchFamily="34" charset="0"/>
                        </a:rPr>
                        <a:t>Irao</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6,088,278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3,888,278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1,888,278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(1,111,722)</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3995088"/>
                  </a:ext>
                </a:extLst>
              </a:tr>
              <a:tr h="252684">
                <a:tc>
                  <a:txBody>
                    <a:bodyPr/>
                    <a:lstStyle/>
                    <a:p>
                      <a:pPr algn="l" fontAlgn="b"/>
                      <a:r>
                        <a:rPr lang="en-US" sz="1100" b="0" i="0" u="none" strike="noStrike">
                          <a:solidFill>
                            <a:srgbClr val="000000"/>
                          </a:solidFill>
                          <a:effectLst/>
                          <a:latin typeface="Calibri" panose="020F0502020204030204" pitchFamily="34" charset="0"/>
                        </a:rPr>
                        <a:t>Kamara</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a:solidFill>
                            <a:srgbClr val="000000"/>
                          </a:solidFill>
                          <a:effectLst/>
                          <a:latin typeface="Calibri" panose="020F0502020204030204" pitchFamily="34" charset="0"/>
                        </a:rPr>
                        <a:t>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2,559,522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559,522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(840,478)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(2,240,478)</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5315512"/>
                  </a:ext>
                </a:extLst>
              </a:tr>
              <a:tr h="252684">
                <a:tc>
                  <a:txBody>
                    <a:bodyPr/>
                    <a:lstStyle/>
                    <a:p>
                      <a:pPr algn="l" fontAlgn="b"/>
                      <a:r>
                        <a:rPr lang="en-US" sz="1100" b="0" i="0" u="none" strike="noStrike">
                          <a:solidFill>
                            <a:srgbClr val="000000"/>
                          </a:solidFill>
                          <a:effectLst/>
                          <a:latin typeface="Calibri" panose="020F0502020204030204" pitchFamily="34" charset="0"/>
                        </a:rPr>
                        <a:t>TBC Ins</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3,849,878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1,649,878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(350,122)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(3,350,122)</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17105643"/>
                  </a:ext>
                </a:extLst>
              </a:tr>
              <a:tr h="252684">
                <a:tc>
                  <a:txBody>
                    <a:bodyPr/>
                    <a:lstStyle/>
                    <a:p>
                      <a:pPr algn="l" fontAlgn="b"/>
                      <a:r>
                        <a:rPr lang="en-US" sz="1100" b="0" i="0" u="none" strike="noStrike">
                          <a:solidFill>
                            <a:srgbClr val="000000"/>
                          </a:solidFill>
                          <a:effectLst/>
                          <a:latin typeface="Calibri" panose="020F0502020204030204" pitchFamily="34" charset="0"/>
                        </a:rPr>
                        <a:t>PSP</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5,831,873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3,631,873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1,631,873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(1,368,127)</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3122839"/>
                  </a:ext>
                </a:extLst>
              </a:tr>
              <a:tr h="252684">
                <a:tc>
                  <a:txBody>
                    <a:bodyPr/>
                    <a:lstStyle/>
                    <a:p>
                      <a:pPr algn="l" fontAlgn="b"/>
                      <a:r>
                        <a:rPr lang="en-US" sz="1100" b="0" i="0" u="none" strike="noStrike">
                          <a:solidFill>
                            <a:srgbClr val="000000"/>
                          </a:solidFill>
                          <a:effectLst/>
                          <a:latin typeface="Calibri" panose="020F0502020204030204" pitchFamily="34" charset="0"/>
                        </a:rPr>
                        <a:t>Standard</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2,797,732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597,732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(1,402,268)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(4,402,268)</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2664361"/>
                  </a:ext>
                </a:extLst>
              </a:tr>
              <a:tr h="252684">
                <a:tc>
                  <a:txBody>
                    <a:bodyPr/>
                    <a:lstStyle/>
                    <a:p>
                      <a:pPr algn="l" fontAlgn="b"/>
                      <a:r>
                        <a:rPr lang="en-US" sz="1100" b="0" i="0" u="none" strike="noStrike">
                          <a:solidFill>
                            <a:srgbClr val="000000"/>
                          </a:solidFill>
                          <a:effectLst/>
                          <a:latin typeface="Calibri" panose="020F0502020204030204" pitchFamily="34" charset="0"/>
                        </a:rPr>
                        <a:t>Tao</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4,789,023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2,589,023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589,023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(2,410,977)</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9258713"/>
                  </a:ext>
                </a:extLst>
              </a:tr>
              <a:tr h="252684">
                <a:tc>
                  <a:txBody>
                    <a:bodyPr/>
                    <a:lstStyle/>
                    <a:p>
                      <a:pPr algn="l" fontAlgn="b"/>
                      <a:r>
                        <a:rPr lang="en-US" sz="1100" b="0" i="0" u="none" strike="noStrike">
                          <a:solidFill>
                            <a:srgbClr val="000000"/>
                          </a:solidFill>
                          <a:effectLst/>
                          <a:latin typeface="Calibri" panose="020F0502020204030204" pitchFamily="34" charset="0"/>
                        </a:rPr>
                        <a:t>Unisoni</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4,397,550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2,197,550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197,550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(2,802,450)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38321530"/>
                  </a:ext>
                </a:extLst>
              </a:tr>
              <a:tr h="252684">
                <a:tc>
                  <a:txBody>
                    <a:bodyPr/>
                    <a:lstStyle/>
                    <a:p>
                      <a:pPr algn="l" fontAlgn="b"/>
                      <a:r>
                        <a:rPr lang="en-US" sz="1100" b="0" i="0" u="none" strike="noStrike">
                          <a:solidFill>
                            <a:srgbClr val="000000"/>
                          </a:solidFill>
                          <a:effectLst/>
                          <a:latin typeface="Calibri" panose="020F0502020204030204" pitchFamily="34" charset="0"/>
                        </a:rPr>
                        <a:t>Global</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2,004,467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(195,533)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(2,195,533)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(5,195,533)</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08669459"/>
                  </a:ext>
                </a:extLst>
              </a:tr>
              <a:tr h="265319">
                <a:tc>
                  <a:txBody>
                    <a:bodyPr/>
                    <a:lstStyle/>
                    <a:p>
                      <a:pPr algn="l" fontAlgn="b"/>
                      <a:r>
                        <a:rPr lang="en-US" sz="1100" b="0" i="0" u="none" strike="noStrike" dirty="0">
                          <a:solidFill>
                            <a:srgbClr val="000000"/>
                          </a:solidFill>
                          <a:effectLst/>
                          <a:latin typeface="Calibri" panose="020F0502020204030204" pitchFamily="34" charset="0"/>
                        </a:rPr>
                        <a:t>GIG</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ka-GE" sz="1000" b="0" i="0" u="none" strike="noStrike">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2,551,096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351,096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(1,648,905)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(4,648,905)</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78561506"/>
                  </a:ext>
                </a:extLst>
              </a:tr>
            </a:tbl>
          </a:graphicData>
        </a:graphic>
      </p:graphicFrame>
    </p:spTree>
    <p:extLst>
      <p:ext uri="{BB962C8B-B14F-4D97-AF65-F5344CB8AC3E}">
        <p14:creationId xmlns:p14="http://schemas.microsoft.com/office/powerpoint/2010/main" val="3474692589"/>
      </p:ext>
    </p:extLst>
  </p:cSld>
  <p:clrMapOvr>
    <a:masterClrMapping/>
  </p:clrMapOvr>
  <mc:AlternateContent xmlns:mc="http://schemas.openxmlformats.org/markup-compatibility/2006" xmlns:p14="http://schemas.microsoft.com/office/powerpoint/2010/main">
    <mc:Choice Requires="p14">
      <p:transition spd="slow" p14:dur="20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8537E727-E9AD-42EE-875D-C5C9B9A49618}"/>
              </a:ext>
            </a:extLst>
          </p:cNvPr>
          <p:cNvSpPr>
            <a:spLocks noGrp="1"/>
          </p:cNvSpPr>
          <p:nvPr>
            <p:ph type="sldNum" sz="quarter" idx="12"/>
          </p:nvPr>
        </p:nvSpPr>
        <p:spPr>
          <a:xfrm>
            <a:off x="8458200" y="6553200"/>
            <a:ext cx="762000" cy="365125"/>
          </a:xfrm>
        </p:spPr>
        <p:txBody>
          <a:bodyPr/>
          <a:lstStyle/>
          <a:p>
            <a:fld id="{B6F15528-21DE-4FAA-801E-634DDDAF4B2B}" type="slidenum">
              <a:rPr lang="en-US" smtClean="0"/>
              <a:pPr/>
              <a:t>4</a:t>
            </a:fld>
            <a:endParaRPr lang="en-US" dirty="0"/>
          </a:p>
        </p:txBody>
      </p:sp>
      <p:graphicFrame>
        <p:nvGraphicFramePr>
          <p:cNvPr id="13" name="Table 12">
            <a:extLst>
              <a:ext uri="{FF2B5EF4-FFF2-40B4-BE49-F238E27FC236}">
                <a16:creationId xmlns:a16="http://schemas.microsoft.com/office/drawing/2014/main" id="{DDD3F4D0-8743-4C51-8243-568CF7F17493}"/>
              </a:ext>
            </a:extLst>
          </p:cNvPr>
          <p:cNvGraphicFramePr>
            <a:graphicFrameLocks noGrp="1"/>
          </p:cNvGraphicFramePr>
          <p:nvPr>
            <p:extLst>
              <p:ext uri="{D42A27DB-BD31-4B8C-83A1-F6EECF244321}">
                <p14:modId xmlns:p14="http://schemas.microsoft.com/office/powerpoint/2010/main" val="1584499673"/>
              </p:ext>
            </p:extLst>
          </p:nvPr>
        </p:nvGraphicFramePr>
        <p:xfrm>
          <a:off x="685800" y="997526"/>
          <a:ext cx="8077201" cy="5022269"/>
        </p:xfrm>
        <a:graphic>
          <a:graphicData uri="http://schemas.openxmlformats.org/drawingml/2006/table">
            <a:tbl>
              <a:tblPr/>
              <a:tblGrid>
                <a:gridCol w="1749773">
                  <a:extLst>
                    <a:ext uri="{9D8B030D-6E8A-4147-A177-3AD203B41FA5}">
                      <a16:colId xmlns:a16="http://schemas.microsoft.com/office/drawing/2014/main" val="1333748531"/>
                    </a:ext>
                  </a:extLst>
                </a:gridCol>
                <a:gridCol w="1763552">
                  <a:extLst>
                    <a:ext uri="{9D8B030D-6E8A-4147-A177-3AD203B41FA5}">
                      <a16:colId xmlns:a16="http://schemas.microsoft.com/office/drawing/2014/main" val="780224252"/>
                    </a:ext>
                  </a:extLst>
                </a:gridCol>
                <a:gridCol w="1436330">
                  <a:extLst>
                    <a:ext uri="{9D8B030D-6E8A-4147-A177-3AD203B41FA5}">
                      <a16:colId xmlns:a16="http://schemas.microsoft.com/office/drawing/2014/main" val="1979041388"/>
                    </a:ext>
                  </a:extLst>
                </a:gridCol>
                <a:gridCol w="1143552">
                  <a:extLst>
                    <a:ext uri="{9D8B030D-6E8A-4147-A177-3AD203B41FA5}">
                      <a16:colId xmlns:a16="http://schemas.microsoft.com/office/drawing/2014/main" val="3430199402"/>
                    </a:ext>
                  </a:extLst>
                </a:gridCol>
                <a:gridCol w="991997">
                  <a:extLst>
                    <a:ext uri="{9D8B030D-6E8A-4147-A177-3AD203B41FA5}">
                      <a16:colId xmlns:a16="http://schemas.microsoft.com/office/drawing/2014/main" val="1919157087"/>
                    </a:ext>
                  </a:extLst>
                </a:gridCol>
                <a:gridCol w="991997">
                  <a:extLst>
                    <a:ext uri="{9D8B030D-6E8A-4147-A177-3AD203B41FA5}">
                      <a16:colId xmlns:a16="http://schemas.microsoft.com/office/drawing/2014/main" val="3877126808"/>
                    </a:ext>
                  </a:extLst>
                </a:gridCol>
              </a:tblGrid>
              <a:tr h="845721">
                <a:tc>
                  <a:txBody>
                    <a:bodyPr/>
                    <a:lstStyle/>
                    <a:p>
                      <a:pPr algn="l" fontAlgn="ctr"/>
                      <a:r>
                        <a:rPr lang="ka-GE" sz="1000" b="1" i="0" u="none" strike="noStrike">
                          <a:solidFill>
                            <a:srgbClr val="000000"/>
                          </a:solidFill>
                          <a:effectLst/>
                          <a:latin typeface="Calibri" panose="020F0502020204030204" pitchFamily="34" charset="0"/>
                        </a:rPr>
                        <a:t>კომპანიის დასახელება</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r>
                        <a:rPr lang="ka-GE" sz="1000" b="1" i="0" u="none" strike="noStrike">
                          <a:solidFill>
                            <a:srgbClr val="000000"/>
                          </a:solidFill>
                          <a:effectLst/>
                          <a:latin typeface="Calibri" panose="020F0502020204030204" pitchFamily="34" charset="0"/>
                        </a:rPr>
                        <a:t>ლიცენზიის სახეები</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r>
                        <a:rPr lang="ka-GE" sz="1000" b="1" i="0" u="none" strike="noStrike">
                          <a:solidFill>
                            <a:srgbClr val="000000"/>
                          </a:solidFill>
                          <a:effectLst/>
                          <a:latin typeface="Calibri" panose="020F0502020204030204" pitchFamily="34" charset="0"/>
                        </a:rPr>
                        <a:t>სულ კაპიტალი (დამფუძნებლის მიმართ მოთხოვნების გამოკლებით)</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r>
                        <a:rPr lang="ka-GE" sz="1000" b="1" i="0" u="none" strike="noStrike" dirty="0">
                          <a:solidFill>
                            <a:srgbClr val="000000"/>
                          </a:solidFill>
                          <a:effectLst/>
                          <a:latin typeface="Calibri" panose="020F0502020204030204" pitchFamily="34" charset="0"/>
                        </a:rPr>
                        <a:t>ზედმეტობა/ (დანაკლისი) 2018 დან</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r>
                        <a:rPr lang="ka-GE" sz="1000" b="1" i="0" u="none" strike="noStrike" dirty="0">
                          <a:solidFill>
                            <a:srgbClr val="000000"/>
                          </a:solidFill>
                          <a:effectLst/>
                          <a:latin typeface="Calibri" panose="020F0502020204030204" pitchFamily="34" charset="0"/>
                        </a:rPr>
                        <a:t>ზედმეტობა/ (დანაკლისი) 2019 დან</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r>
                        <a:rPr lang="ka-GE" sz="1000" b="1" i="0" u="none" strike="noStrike" dirty="0">
                          <a:solidFill>
                            <a:srgbClr val="000000"/>
                          </a:solidFill>
                          <a:effectLst/>
                          <a:latin typeface="Calibri" panose="020F0502020204030204" pitchFamily="34" charset="0"/>
                        </a:rPr>
                        <a:t>ზედმეტობა/ (დანაკლისი) 2021 დან</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843517203"/>
                  </a:ext>
                </a:extLst>
              </a:tr>
              <a:tr h="260221">
                <a:tc>
                  <a:txBody>
                    <a:bodyPr/>
                    <a:lstStyle/>
                    <a:p>
                      <a:pPr algn="l" fontAlgn="b"/>
                      <a:r>
                        <a:rPr lang="en-US" sz="1100" b="0" i="0" u="none" strike="noStrike">
                          <a:solidFill>
                            <a:srgbClr val="000000"/>
                          </a:solidFill>
                          <a:effectLst/>
                          <a:latin typeface="Calibri" panose="020F0502020204030204" pitchFamily="34" charset="0"/>
                        </a:rPr>
                        <a:t>Aldagi</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45,056,722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42,856,722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40,856,722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37,856,722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99499667"/>
                  </a:ext>
                </a:extLst>
              </a:tr>
              <a:tr h="260221">
                <a:tc>
                  <a:txBody>
                    <a:bodyPr/>
                    <a:lstStyle/>
                    <a:p>
                      <a:pPr algn="l" fontAlgn="b"/>
                      <a:r>
                        <a:rPr lang="en-US" sz="1100" b="0" i="0" u="none" strike="noStrike">
                          <a:solidFill>
                            <a:srgbClr val="000000"/>
                          </a:solidFill>
                          <a:effectLst/>
                          <a:latin typeface="Calibri" panose="020F0502020204030204" pitchFamily="34" charset="0"/>
                        </a:rPr>
                        <a:t>Alpha</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6,700,205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4,500,205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2,500,205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FF0000"/>
                          </a:solidFill>
                          <a:effectLst/>
                          <a:latin typeface="Calibri" panose="020F0502020204030204" pitchFamily="34" charset="0"/>
                        </a:rPr>
                        <a:t>(499,795)</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22944681"/>
                  </a:ext>
                </a:extLst>
              </a:tr>
              <a:tr h="260221">
                <a:tc>
                  <a:txBody>
                    <a:bodyPr/>
                    <a:lstStyle/>
                    <a:p>
                      <a:pPr algn="l" fontAlgn="b"/>
                      <a:r>
                        <a:rPr lang="en-US" sz="1100" b="0" i="0" u="none" strike="noStrike">
                          <a:solidFill>
                            <a:srgbClr val="000000"/>
                          </a:solidFill>
                          <a:effectLst/>
                          <a:latin typeface="Calibri" panose="020F0502020204030204" pitchFamily="34" charset="0"/>
                        </a:rPr>
                        <a:t>Ardi</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4,981,759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2,781,759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781,759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FF0000"/>
                          </a:solidFill>
                          <a:effectLst/>
                          <a:latin typeface="Calibri" panose="020F0502020204030204" pitchFamily="34" charset="0"/>
                        </a:rPr>
                        <a:t>(2,218,241)</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52751692"/>
                  </a:ext>
                </a:extLst>
              </a:tr>
              <a:tr h="260221">
                <a:tc>
                  <a:txBody>
                    <a:bodyPr/>
                    <a:lstStyle/>
                    <a:p>
                      <a:pPr algn="l" fontAlgn="b"/>
                      <a:r>
                        <a:rPr lang="en-US" sz="1100" b="0" i="0" u="none" strike="noStrike">
                          <a:solidFill>
                            <a:srgbClr val="000000"/>
                          </a:solidFill>
                          <a:effectLst/>
                          <a:latin typeface="Calibri" panose="020F0502020204030204" pitchFamily="34" charset="0"/>
                        </a:rPr>
                        <a:t>Cartu</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2,448,974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248,974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(1,751,026)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(4,751,026)</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2315261"/>
                  </a:ext>
                </a:extLst>
              </a:tr>
              <a:tr h="260221">
                <a:tc>
                  <a:txBody>
                    <a:bodyPr/>
                    <a:lstStyle/>
                    <a:p>
                      <a:pPr algn="l" fontAlgn="b"/>
                      <a:r>
                        <a:rPr lang="en-US" sz="1100" b="0" i="0" u="none" strike="noStrike">
                          <a:solidFill>
                            <a:srgbClr val="000000"/>
                          </a:solidFill>
                          <a:effectLst/>
                          <a:latin typeface="Calibri" panose="020F0502020204030204" pitchFamily="34" charset="0"/>
                        </a:rPr>
                        <a:t>GPIH</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25,475,948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23,275,948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21,275,948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18,275,948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9950758"/>
                  </a:ext>
                </a:extLst>
              </a:tr>
              <a:tr h="260221">
                <a:tc>
                  <a:txBody>
                    <a:bodyPr/>
                    <a:lstStyle/>
                    <a:p>
                      <a:pPr algn="l" fontAlgn="b"/>
                      <a:r>
                        <a:rPr lang="en-US" sz="1100" b="0" i="0" u="none" strike="noStrike">
                          <a:solidFill>
                            <a:srgbClr val="000000"/>
                          </a:solidFill>
                          <a:effectLst/>
                          <a:latin typeface="Calibri" panose="020F0502020204030204" pitchFamily="34" charset="0"/>
                        </a:rPr>
                        <a:t>IC Group</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4,793,017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2,593,017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593,017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(2,406,983)</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40648737"/>
                  </a:ext>
                </a:extLst>
              </a:tr>
              <a:tr h="260221">
                <a:tc>
                  <a:txBody>
                    <a:bodyPr/>
                    <a:lstStyle/>
                    <a:p>
                      <a:pPr algn="l" fontAlgn="b"/>
                      <a:r>
                        <a:rPr lang="en-US" sz="1100" b="0" i="0" u="none" strike="noStrike">
                          <a:solidFill>
                            <a:srgbClr val="000000"/>
                          </a:solidFill>
                          <a:effectLst/>
                          <a:latin typeface="Calibri" panose="020F0502020204030204" pitchFamily="34" charset="0"/>
                        </a:rPr>
                        <a:t>Imedi L</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9,058,802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6,858,802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4,858,802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1,858,802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15135670"/>
                  </a:ext>
                </a:extLst>
              </a:tr>
              <a:tr h="260221">
                <a:tc>
                  <a:txBody>
                    <a:bodyPr/>
                    <a:lstStyle/>
                    <a:p>
                      <a:pPr algn="l" fontAlgn="b"/>
                      <a:r>
                        <a:rPr lang="en-US" sz="1100" b="0" i="0" u="none" strike="noStrike">
                          <a:solidFill>
                            <a:srgbClr val="000000"/>
                          </a:solidFill>
                          <a:effectLst/>
                          <a:latin typeface="Calibri" panose="020F0502020204030204" pitchFamily="34" charset="0"/>
                        </a:rPr>
                        <a:t>Irao</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9,630,102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7,430,102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5,430,102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2,430,102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54824006"/>
                  </a:ext>
                </a:extLst>
              </a:tr>
              <a:tr h="260221">
                <a:tc>
                  <a:txBody>
                    <a:bodyPr/>
                    <a:lstStyle/>
                    <a:p>
                      <a:pPr algn="l" fontAlgn="b"/>
                      <a:r>
                        <a:rPr lang="en-US" sz="1100" b="0" i="0" u="none" strike="noStrike">
                          <a:solidFill>
                            <a:srgbClr val="000000"/>
                          </a:solidFill>
                          <a:effectLst/>
                          <a:latin typeface="Calibri" panose="020F0502020204030204" pitchFamily="34" charset="0"/>
                        </a:rPr>
                        <a:t>Kamara</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a:solidFill>
                            <a:srgbClr val="000000"/>
                          </a:solidFill>
                          <a:effectLst/>
                          <a:latin typeface="Calibri" panose="020F0502020204030204" pitchFamily="34" charset="0"/>
                        </a:rPr>
                        <a:t>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2,736,824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736,824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(663,176)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(2,063,176)</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60764"/>
                  </a:ext>
                </a:extLst>
              </a:tr>
              <a:tr h="260221">
                <a:tc>
                  <a:txBody>
                    <a:bodyPr/>
                    <a:lstStyle/>
                    <a:p>
                      <a:pPr algn="l" fontAlgn="b"/>
                      <a:r>
                        <a:rPr lang="en-US" sz="1100" b="0" i="0" u="none" strike="noStrike">
                          <a:solidFill>
                            <a:srgbClr val="000000"/>
                          </a:solidFill>
                          <a:effectLst/>
                          <a:latin typeface="Calibri" panose="020F0502020204030204" pitchFamily="34" charset="0"/>
                        </a:rPr>
                        <a:t>TBC Ins</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5,345,907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3,145,907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1,145,907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(1,854,093)</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9290449"/>
                  </a:ext>
                </a:extLst>
              </a:tr>
              <a:tr h="260221">
                <a:tc>
                  <a:txBody>
                    <a:bodyPr/>
                    <a:lstStyle/>
                    <a:p>
                      <a:pPr algn="l" fontAlgn="b"/>
                      <a:r>
                        <a:rPr lang="en-US" sz="1100" b="0" i="0" u="none" strike="noStrike">
                          <a:solidFill>
                            <a:srgbClr val="000000"/>
                          </a:solidFill>
                          <a:effectLst/>
                          <a:latin typeface="Calibri" panose="020F0502020204030204" pitchFamily="34" charset="0"/>
                        </a:rPr>
                        <a:t>PSP</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6,039,163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3,839,163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1,839,163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(1,160,837)</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2290507"/>
                  </a:ext>
                </a:extLst>
              </a:tr>
              <a:tr h="260221">
                <a:tc>
                  <a:txBody>
                    <a:bodyPr/>
                    <a:lstStyle/>
                    <a:p>
                      <a:pPr algn="l" fontAlgn="b"/>
                      <a:r>
                        <a:rPr lang="en-US" sz="1100" b="0" i="0" u="none" strike="noStrike">
                          <a:solidFill>
                            <a:srgbClr val="000000"/>
                          </a:solidFill>
                          <a:effectLst/>
                          <a:latin typeface="Calibri" panose="020F0502020204030204" pitchFamily="34" charset="0"/>
                        </a:rPr>
                        <a:t>Standard</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3,344,163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1,144,163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(855,837)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(3,855,837)</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48252654"/>
                  </a:ext>
                </a:extLst>
              </a:tr>
              <a:tr h="260221">
                <a:tc>
                  <a:txBody>
                    <a:bodyPr/>
                    <a:lstStyle/>
                    <a:p>
                      <a:pPr algn="l" fontAlgn="b"/>
                      <a:r>
                        <a:rPr lang="en-US" sz="1100" b="0" i="0" u="none" strike="noStrike">
                          <a:solidFill>
                            <a:srgbClr val="000000"/>
                          </a:solidFill>
                          <a:effectLst/>
                          <a:latin typeface="Calibri" panose="020F0502020204030204" pitchFamily="34" charset="0"/>
                        </a:rPr>
                        <a:t>Tao</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6,142,072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3,942,072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1,942,072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(1,057,928)</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78628255"/>
                  </a:ext>
                </a:extLst>
              </a:tr>
              <a:tr h="260221">
                <a:tc>
                  <a:txBody>
                    <a:bodyPr/>
                    <a:lstStyle/>
                    <a:p>
                      <a:pPr algn="l" fontAlgn="b"/>
                      <a:r>
                        <a:rPr lang="en-US" sz="1100" b="0" i="0" u="none" strike="noStrike">
                          <a:solidFill>
                            <a:srgbClr val="000000"/>
                          </a:solidFill>
                          <a:effectLst/>
                          <a:latin typeface="Calibri" panose="020F0502020204030204" pitchFamily="34" charset="0"/>
                        </a:rPr>
                        <a:t>Unisoni</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6,315,641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4,115,641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2,115,641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(884,359)</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0277091"/>
                  </a:ext>
                </a:extLst>
              </a:tr>
              <a:tr h="260221">
                <a:tc>
                  <a:txBody>
                    <a:bodyPr/>
                    <a:lstStyle/>
                    <a:p>
                      <a:pPr algn="l" fontAlgn="b"/>
                      <a:r>
                        <a:rPr lang="en-US" sz="1100" b="0" i="0" u="none" strike="noStrike">
                          <a:solidFill>
                            <a:srgbClr val="000000"/>
                          </a:solidFill>
                          <a:effectLst/>
                          <a:latin typeface="Calibri" panose="020F0502020204030204" pitchFamily="34" charset="0"/>
                        </a:rPr>
                        <a:t>Global</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ka-GE" sz="1000" b="0" i="0" u="none" strike="noStrike">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2,521,031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321,031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(1,678,969)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(4,678,969)</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9280164"/>
                  </a:ext>
                </a:extLst>
              </a:tr>
              <a:tr h="273233">
                <a:tc>
                  <a:txBody>
                    <a:bodyPr/>
                    <a:lstStyle/>
                    <a:p>
                      <a:pPr algn="l" fontAlgn="b"/>
                      <a:r>
                        <a:rPr lang="en-US" sz="1100" b="0" i="0" u="none" strike="noStrike" dirty="0">
                          <a:solidFill>
                            <a:srgbClr val="000000"/>
                          </a:solidFill>
                          <a:effectLst/>
                          <a:latin typeface="Calibri" panose="020F0502020204030204" pitchFamily="34" charset="0"/>
                        </a:rPr>
                        <a:t>GIG</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ka-GE" sz="1000" b="0" i="0" u="none" strike="noStrike">
                          <a:solidFill>
                            <a:srgbClr val="000000"/>
                          </a:solidFill>
                          <a:effectLst/>
                          <a:latin typeface="Calibri" panose="020F0502020204030204" pitchFamily="34" charset="0"/>
                        </a:rPr>
                        <a:t>სიცოცხლე, არა სიცოცხლე</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2,554,569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354,569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(1,645,431)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0000"/>
                          </a:solidFill>
                          <a:effectLst/>
                          <a:latin typeface="Calibri" panose="020F0502020204030204" pitchFamily="34" charset="0"/>
                        </a:rPr>
                        <a:t>(4,645,431)</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9206059"/>
                  </a:ext>
                </a:extLst>
              </a:tr>
            </a:tbl>
          </a:graphicData>
        </a:graphic>
      </p:graphicFrame>
      <p:sp>
        <p:nvSpPr>
          <p:cNvPr id="16" name="Title 1">
            <a:extLst>
              <a:ext uri="{FF2B5EF4-FFF2-40B4-BE49-F238E27FC236}">
                <a16:creationId xmlns:a16="http://schemas.microsoft.com/office/drawing/2014/main" id="{DE02D9D2-C93F-40AC-B42D-CC053AEA9BD0}"/>
              </a:ext>
            </a:extLst>
          </p:cNvPr>
          <p:cNvSpPr txBox="1">
            <a:spLocks/>
          </p:cNvSpPr>
          <p:nvPr/>
        </p:nvSpPr>
        <p:spPr>
          <a:xfrm>
            <a:off x="76200" y="304800"/>
            <a:ext cx="8382000" cy="692727"/>
          </a:xfrm>
          <a:prstGeom prst="rect">
            <a:avLst/>
          </a:prstGeom>
        </p:spPr>
        <p:txBody>
          <a:bodyPr vert="horz" lIns="91440" tIns="45720" rIns="91440" bIns="45720" rtlCol="0" anchor="ctr" anchorCtr="0">
            <a:normAutofit/>
          </a:bodyPr>
          <a:lstStyle>
            <a:lvl1pPr marL="0" indent="0" algn="l" defTabSz="914400" rtl="0" eaLnBrk="1" latinLnBrk="0" hangingPunct="1">
              <a:spcBef>
                <a:spcPct val="20000"/>
              </a:spcBef>
              <a:buClr>
                <a:schemeClr val="accent1"/>
              </a:buClr>
              <a:buFont typeface="Arial" pitchFamily="34" charset="0"/>
              <a:buNone/>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a:lstStyle>
          <a:p>
            <a:pPr algn="ctr"/>
            <a:r>
              <a:rPr lang="ka-GE" sz="2000" b="1" dirty="0">
                <a:solidFill>
                  <a:schemeClr val="tx1"/>
                </a:solidFill>
              </a:rPr>
              <a:t>საკუთარი კაპიტალის მოცულება სადაზღვევო კომპანიებში</a:t>
            </a:r>
            <a:endParaRPr lang="en-US" sz="2000" b="1" dirty="0">
              <a:solidFill>
                <a:schemeClr val="tx1"/>
              </a:solidFill>
            </a:endParaRPr>
          </a:p>
        </p:txBody>
      </p:sp>
    </p:spTree>
    <p:extLst>
      <p:ext uri="{BB962C8B-B14F-4D97-AF65-F5344CB8AC3E}">
        <p14:creationId xmlns:p14="http://schemas.microsoft.com/office/powerpoint/2010/main" val="2663844998"/>
      </p:ext>
    </p:extLst>
  </p:cSld>
  <p:clrMapOvr>
    <a:masterClrMapping/>
  </p:clrMapOvr>
  <mc:AlternateContent xmlns:mc="http://schemas.openxmlformats.org/markup-compatibility/2006" xmlns:p14="http://schemas.microsoft.com/office/powerpoint/2010/main">
    <mc:Choice Requires="p14">
      <p:transition spd="slow" p14:dur="20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85D7C-F796-4FBB-A6E1-53F0553BD939}"/>
              </a:ext>
            </a:extLst>
          </p:cNvPr>
          <p:cNvSpPr>
            <a:spLocks noGrp="1"/>
          </p:cNvSpPr>
          <p:nvPr>
            <p:ph type="title"/>
          </p:nvPr>
        </p:nvSpPr>
        <p:spPr/>
        <p:txBody>
          <a:bodyPr/>
          <a:lstStyle/>
          <a:p>
            <a:r>
              <a:rPr lang="ka-GE" b="1" dirty="0"/>
              <a:t>საზედამხედველო კაპიტალის ზრდის ვალდებულებები</a:t>
            </a:r>
            <a:endParaRPr lang="en-US" b="1" dirty="0"/>
          </a:p>
        </p:txBody>
      </p:sp>
      <p:sp>
        <p:nvSpPr>
          <p:cNvPr id="3" name="Slide Number Placeholder 2">
            <a:extLst>
              <a:ext uri="{FF2B5EF4-FFF2-40B4-BE49-F238E27FC236}">
                <a16:creationId xmlns:a16="http://schemas.microsoft.com/office/drawing/2014/main" id="{CA3E4340-AE2A-4A00-A68F-B241D573E3B4}"/>
              </a:ext>
            </a:extLst>
          </p:cNvPr>
          <p:cNvSpPr>
            <a:spLocks noGrp="1"/>
          </p:cNvSpPr>
          <p:nvPr>
            <p:ph type="sldNum" sz="quarter" idx="12"/>
          </p:nvPr>
        </p:nvSpPr>
        <p:spPr/>
        <p:txBody>
          <a:bodyPr/>
          <a:lstStyle/>
          <a:p>
            <a:fld id="{B6F15528-21DE-4FAA-801E-634DDDAF4B2B}" type="slidenum">
              <a:rPr lang="en-US" smtClean="0"/>
              <a:pPr/>
              <a:t>5</a:t>
            </a:fld>
            <a:endParaRPr lang="en-US"/>
          </a:p>
        </p:txBody>
      </p:sp>
      <p:sp>
        <p:nvSpPr>
          <p:cNvPr id="5" name="Rectangle 4">
            <a:extLst>
              <a:ext uri="{FF2B5EF4-FFF2-40B4-BE49-F238E27FC236}">
                <a16:creationId xmlns:a16="http://schemas.microsoft.com/office/drawing/2014/main" id="{0370DCB6-383E-4F66-A617-83F51F8C0D11}"/>
              </a:ext>
            </a:extLst>
          </p:cNvPr>
          <p:cNvSpPr/>
          <p:nvPr/>
        </p:nvSpPr>
        <p:spPr>
          <a:xfrm>
            <a:off x="838200" y="1447800"/>
            <a:ext cx="7841377" cy="369332"/>
          </a:xfrm>
          <a:prstGeom prst="rect">
            <a:avLst/>
          </a:prstGeom>
        </p:spPr>
        <p:txBody>
          <a:bodyPr wrap="none">
            <a:spAutoFit/>
          </a:bodyPr>
          <a:lstStyle/>
          <a:p>
            <a:r>
              <a:rPr lang="ka-GE" b="1" dirty="0">
                <a:latin typeface="Calibri" panose="020F0502020204030204" pitchFamily="34" charset="0"/>
                <a:ea typeface="Calibri" panose="020F0502020204030204" pitchFamily="34" charset="0"/>
                <a:cs typeface="Times New Roman" panose="02020603050405020304" pitchFamily="18" charset="0"/>
              </a:rPr>
              <a:t>1. </a:t>
            </a:r>
            <a:r>
              <a:rPr lang="en-US" b="1" dirty="0">
                <a:latin typeface="Calibri" panose="020F0502020204030204" pitchFamily="34" charset="0"/>
                <a:ea typeface="Calibri" panose="020F0502020204030204" pitchFamily="34" charset="0"/>
                <a:cs typeface="Times New Roman" panose="02020603050405020304" pitchFamily="18" charset="0"/>
              </a:rPr>
              <a:t>EU DIRECTIVE 2009/138/EC (</a:t>
            </a:r>
            <a:r>
              <a:rPr lang="ka-GE" b="1" dirty="0">
                <a:latin typeface="Calibri" panose="020F0502020204030204" pitchFamily="34" charset="0"/>
                <a:ea typeface="Calibri" panose="020F0502020204030204" pitchFamily="34" charset="0"/>
                <a:cs typeface="Times New Roman" panose="02020603050405020304" pitchFamily="18" charset="0"/>
              </a:rPr>
              <a:t>ევროდირექტივა შესასრულებელია 2021 მდე</a:t>
            </a:r>
            <a:r>
              <a:rPr lang="en-US" b="1" dirty="0">
                <a:latin typeface="Calibri" panose="020F0502020204030204" pitchFamily="34" charset="0"/>
                <a:ea typeface="Calibri" panose="020F0502020204030204" pitchFamily="34" charset="0"/>
                <a:cs typeface="Times New Roman" panose="02020603050405020304" pitchFamily="18" charset="0"/>
              </a:rPr>
              <a:t>) </a:t>
            </a:r>
            <a:endParaRPr lang="en-US" dirty="0"/>
          </a:p>
        </p:txBody>
      </p:sp>
      <p:sp>
        <p:nvSpPr>
          <p:cNvPr id="14" name="Rectangle 13">
            <a:extLst>
              <a:ext uri="{FF2B5EF4-FFF2-40B4-BE49-F238E27FC236}">
                <a16:creationId xmlns:a16="http://schemas.microsoft.com/office/drawing/2014/main" id="{2D89A436-97EA-4B93-A523-C5DF528922D1}"/>
              </a:ext>
            </a:extLst>
          </p:cNvPr>
          <p:cNvSpPr/>
          <p:nvPr/>
        </p:nvSpPr>
        <p:spPr>
          <a:xfrm>
            <a:off x="685800" y="1957398"/>
            <a:ext cx="5470152" cy="369332"/>
          </a:xfrm>
          <a:prstGeom prst="rect">
            <a:avLst/>
          </a:prstGeom>
        </p:spPr>
        <p:txBody>
          <a:bodyPr wrap="none">
            <a:spAutoFit/>
          </a:bodyPr>
          <a:lstStyle/>
          <a:p>
            <a:r>
              <a:rPr lang="en-US" dirty="0">
                <a:latin typeface="Calibri" panose="020F0502020204030204" pitchFamily="34" charset="0"/>
                <a:ea typeface="Calibri" panose="020F0502020204030204" pitchFamily="34" charset="0"/>
                <a:cs typeface="Times New Roman" panose="02020603050405020304" pitchFamily="18" charset="0"/>
              </a:rPr>
              <a:t>The Minimum Capital - </a:t>
            </a:r>
            <a:r>
              <a:rPr lang="en-US" dirty="0"/>
              <a:t>it shall have an absolute floor of:</a:t>
            </a:r>
            <a:r>
              <a:rPr lang="en-US" dirty="0">
                <a:latin typeface="Calibri" panose="020F0502020204030204" pitchFamily="34" charset="0"/>
                <a:ea typeface="Calibri" panose="020F0502020204030204" pitchFamily="34" charset="0"/>
                <a:cs typeface="Times New Roman" panose="02020603050405020304" pitchFamily="18" charset="0"/>
              </a:rPr>
              <a:t> </a:t>
            </a:r>
            <a:endParaRPr lang="en-US" dirty="0"/>
          </a:p>
        </p:txBody>
      </p:sp>
      <p:sp>
        <p:nvSpPr>
          <p:cNvPr id="19" name="Rectangle 18">
            <a:extLst>
              <a:ext uri="{FF2B5EF4-FFF2-40B4-BE49-F238E27FC236}">
                <a16:creationId xmlns:a16="http://schemas.microsoft.com/office/drawing/2014/main" id="{5E0E29F8-33B1-41CB-9E91-6E9F346B61D2}"/>
              </a:ext>
            </a:extLst>
          </p:cNvPr>
          <p:cNvSpPr/>
          <p:nvPr/>
        </p:nvSpPr>
        <p:spPr>
          <a:xfrm>
            <a:off x="685800" y="2466997"/>
            <a:ext cx="8382000" cy="1959511"/>
          </a:xfrm>
          <a:prstGeom prst="rect">
            <a:avLst/>
          </a:prstGeom>
        </p:spPr>
        <p:txBody>
          <a:bodyPr wrap="square">
            <a:spAutoFit/>
          </a:bodyPr>
          <a:lstStyle/>
          <a:p>
            <a:pPr marL="342900" indent="-342900">
              <a:spcAft>
                <a:spcPts val="800"/>
              </a:spcAf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EUR 2 200 000 for non-life insurance undertakings, including captive insurance undertakings, save in the case where all or some of the risks included in one of the classes 10 to 15 </a:t>
            </a:r>
            <a:r>
              <a:rPr lang="en-US" sz="1100" dirty="0">
                <a:latin typeface="Calibri" panose="020F0502020204030204" pitchFamily="34" charset="0"/>
                <a:ea typeface="Calibri" panose="020F0502020204030204" pitchFamily="34" charset="0"/>
                <a:cs typeface="Times New Roman" panose="02020603050405020304" pitchFamily="18" charset="0"/>
              </a:rPr>
              <a:t> </a:t>
            </a:r>
            <a:r>
              <a:rPr lang="en-US" dirty="0">
                <a:latin typeface="Calibri" panose="020F0502020204030204" pitchFamily="34" charset="0"/>
                <a:ea typeface="Calibri" panose="020F0502020204030204" pitchFamily="34" charset="0"/>
                <a:cs typeface="Times New Roman" panose="02020603050405020304" pitchFamily="18" charset="0"/>
              </a:rPr>
              <a:t>listed in Part A of Annex 1 are covered, in which case it shall be no less than EUR 3 200 000</a:t>
            </a:r>
          </a:p>
          <a:p>
            <a:pPr marL="342900" indent="-342900">
              <a:spcAft>
                <a:spcPts val="800"/>
              </a:spcAft>
              <a:buAutoNum type="arabicPeriod"/>
            </a:pPr>
            <a:r>
              <a:rPr lang="en-US" dirty="0"/>
              <a:t>EUR 3 200 000 for life insurance undertakings</a:t>
            </a:r>
          </a:p>
          <a:p>
            <a:pPr marL="342900" indent="-342900">
              <a:spcAft>
                <a:spcPts val="800"/>
              </a:spcAft>
              <a:buAutoNum type="arabicPeriod"/>
            </a:pPr>
            <a:r>
              <a:rPr lang="en-US" dirty="0"/>
              <a:t>EUR 3 200 000 for reinsurance undertakings</a:t>
            </a:r>
            <a:endParaRPr lang="en-US"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19875639"/>
      </p:ext>
    </p:extLst>
  </p:cSld>
  <p:clrMapOvr>
    <a:masterClrMapping/>
  </p:clrMapOvr>
  <mc:AlternateContent xmlns:mc="http://schemas.openxmlformats.org/markup-compatibility/2006" xmlns:p14="http://schemas.microsoft.com/office/powerpoint/2010/main">
    <mc:Choice Requires="p14">
      <p:transition spd="slow" p14:dur="20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803F5-A595-4F96-B76E-C592A8600C9E}"/>
              </a:ext>
            </a:extLst>
          </p:cNvPr>
          <p:cNvSpPr>
            <a:spLocks noGrp="1"/>
          </p:cNvSpPr>
          <p:nvPr>
            <p:ph type="title"/>
          </p:nvPr>
        </p:nvSpPr>
        <p:spPr/>
        <p:txBody>
          <a:bodyPr/>
          <a:lstStyle/>
          <a:p>
            <a:r>
              <a:rPr lang="ka-GE" b="1" dirty="0"/>
              <a:t>საზედამხედველო კაპიტალის ზრდის ვალდებულებები</a:t>
            </a:r>
            <a:endParaRPr lang="en-US" dirty="0"/>
          </a:p>
        </p:txBody>
      </p:sp>
      <p:sp>
        <p:nvSpPr>
          <p:cNvPr id="3" name="Slide Number Placeholder 2">
            <a:extLst>
              <a:ext uri="{FF2B5EF4-FFF2-40B4-BE49-F238E27FC236}">
                <a16:creationId xmlns:a16="http://schemas.microsoft.com/office/drawing/2014/main" id="{DB5C56AF-E69A-47B5-8BDA-1315E7B62253}"/>
              </a:ext>
            </a:extLst>
          </p:cNvPr>
          <p:cNvSpPr>
            <a:spLocks noGrp="1"/>
          </p:cNvSpPr>
          <p:nvPr>
            <p:ph type="sldNum" sz="quarter" idx="12"/>
          </p:nvPr>
        </p:nvSpPr>
        <p:spPr/>
        <p:txBody>
          <a:bodyPr/>
          <a:lstStyle/>
          <a:p>
            <a:fld id="{B6F15528-21DE-4FAA-801E-634DDDAF4B2B}" type="slidenum">
              <a:rPr lang="en-US" smtClean="0"/>
              <a:pPr/>
              <a:t>6</a:t>
            </a:fld>
            <a:endParaRPr lang="en-US"/>
          </a:p>
        </p:txBody>
      </p:sp>
      <p:sp>
        <p:nvSpPr>
          <p:cNvPr id="5" name="Rectangle 4">
            <a:extLst>
              <a:ext uri="{FF2B5EF4-FFF2-40B4-BE49-F238E27FC236}">
                <a16:creationId xmlns:a16="http://schemas.microsoft.com/office/drawing/2014/main" id="{0CB37B6F-6CC0-4BF2-AE38-0EAAD067E650}"/>
              </a:ext>
            </a:extLst>
          </p:cNvPr>
          <p:cNvSpPr/>
          <p:nvPr/>
        </p:nvSpPr>
        <p:spPr>
          <a:xfrm>
            <a:off x="419100" y="1371600"/>
            <a:ext cx="8229600" cy="2585323"/>
          </a:xfrm>
          <a:prstGeom prst="rect">
            <a:avLst/>
          </a:prstGeom>
        </p:spPr>
        <p:txBody>
          <a:bodyPr wrap="square">
            <a:spAutoFit/>
          </a:bodyPr>
          <a:lstStyle/>
          <a:p>
            <a:pPr algn="just">
              <a:spcAft>
                <a:spcPts val="1200"/>
              </a:spcAft>
            </a:pPr>
            <a:r>
              <a:rPr lang="en-US" b="1" dirty="0">
                <a:solidFill>
                  <a:srgbClr val="000000"/>
                </a:solidFill>
                <a:latin typeface="Sylfaen" panose="010A0502050306030303" pitchFamily="18" charset="0"/>
                <a:ea typeface="Calibri" panose="020F0502020204030204" pitchFamily="34" charset="0"/>
                <a:cs typeface="Calibri" panose="020F0502020204030204" pitchFamily="34" charset="0"/>
              </a:rPr>
              <a:t>2. DPO</a:t>
            </a:r>
            <a:r>
              <a:rPr lang="en-US" dirty="0">
                <a:solidFill>
                  <a:srgbClr val="000000"/>
                </a:solidFill>
                <a:latin typeface="Sylfaen" panose="010A0502050306030303" pitchFamily="18" charset="0"/>
                <a:ea typeface="Calibri" panose="020F0502020204030204" pitchFamily="34" charset="0"/>
                <a:cs typeface="Calibri" panose="020F0502020204030204" pitchFamily="34" charset="0"/>
              </a:rPr>
              <a:t> - </a:t>
            </a:r>
            <a:r>
              <a:rPr lang="en-US" b="1" dirty="0">
                <a:solidFill>
                  <a:srgbClr val="000000"/>
                </a:solidFill>
                <a:latin typeface="EUAlbertina"/>
                <a:ea typeface="Calibri" panose="020F0502020204030204" pitchFamily="34" charset="0"/>
                <a:cs typeface="Calibri" panose="020F0502020204030204" pitchFamily="34" charset="0"/>
              </a:rPr>
              <a:t>Amendments to the Insurance Law supported by DPO2 were adopted by Parliament on June 8, 2016, and on September 16, 2016, the Insurance State Supervision Service of Georgia (ISSSG) adopted relevant regulations to phase-in the solvency and </a:t>
            </a:r>
            <a:r>
              <a:rPr lang="en-US" b="1" dirty="0">
                <a:solidFill>
                  <a:srgbClr val="FF0000"/>
                </a:solidFill>
                <a:latin typeface="EUAlbertina"/>
                <a:ea typeface="Calibri" panose="020F0502020204030204" pitchFamily="34" charset="0"/>
                <a:cs typeface="Calibri" panose="020F0502020204030204" pitchFamily="34" charset="0"/>
              </a:rPr>
              <a:t>minimum capital requirements (MCR) </a:t>
            </a:r>
            <a:r>
              <a:rPr lang="en-US" b="1" dirty="0">
                <a:solidFill>
                  <a:srgbClr val="000000"/>
                </a:solidFill>
                <a:latin typeface="EUAlbertina"/>
                <a:ea typeface="Calibri" panose="020F0502020204030204" pitchFamily="34" charset="0"/>
                <a:cs typeface="Calibri" panose="020F0502020204030204" pitchFamily="34" charset="0"/>
              </a:rPr>
              <a:t>envisaged in the law.</a:t>
            </a:r>
            <a:r>
              <a:rPr lang="en-US" dirty="0">
                <a:solidFill>
                  <a:srgbClr val="000000"/>
                </a:solidFill>
                <a:latin typeface="EUAlbertina"/>
                <a:ea typeface="Calibri" panose="020F0502020204030204" pitchFamily="34" charset="0"/>
                <a:cs typeface="Calibri" panose="020F0502020204030204" pitchFamily="34" charset="0"/>
              </a:rPr>
              <a:t> The adoption of the amendments will support the development of a better capitalized and more dynamic insurance market.</a:t>
            </a:r>
            <a:r>
              <a:rPr lang="en-US" b="1" dirty="0">
                <a:solidFill>
                  <a:srgbClr val="000000"/>
                </a:solidFill>
                <a:latin typeface="EUAlbertina"/>
                <a:ea typeface="Calibri" panose="020F0502020204030204" pitchFamily="34" charset="0"/>
                <a:cs typeface="Calibri" panose="020F0502020204030204" pitchFamily="34" charset="0"/>
              </a:rPr>
              <a:t> </a:t>
            </a:r>
            <a:r>
              <a:rPr lang="en-US" dirty="0">
                <a:solidFill>
                  <a:srgbClr val="000000"/>
                </a:solidFill>
                <a:latin typeface="EUAlbertina"/>
                <a:ea typeface="Calibri" panose="020F0502020204030204" pitchFamily="34" charset="0"/>
                <a:cs typeface="Calibri" panose="020F0502020204030204" pitchFamily="34" charset="0"/>
              </a:rPr>
              <a:t>The ISSSG regulations require that by the beginning of 2017, insurance companies should be 50 percent compliant with the solvency and MCR requirements envisaged in the law. By the middle and end of 2017, the compliance requirement is set at 75 percent and 100 percent, respectively. </a:t>
            </a:r>
          </a:p>
        </p:txBody>
      </p:sp>
      <p:sp>
        <p:nvSpPr>
          <p:cNvPr id="6" name="Rectangle 5">
            <a:extLst>
              <a:ext uri="{FF2B5EF4-FFF2-40B4-BE49-F238E27FC236}">
                <a16:creationId xmlns:a16="http://schemas.microsoft.com/office/drawing/2014/main" id="{A45DA4AF-5612-457C-A982-0799B87D3259}"/>
              </a:ext>
            </a:extLst>
          </p:cNvPr>
          <p:cNvSpPr/>
          <p:nvPr/>
        </p:nvSpPr>
        <p:spPr>
          <a:xfrm>
            <a:off x="456630" y="4185523"/>
            <a:ext cx="8192069" cy="1569660"/>
          </a:xfrm>
          <a:prstGeom prst="rect">
            <a:avLst/>
          </a:prstGeom>
        </p:spPr>
        <p:txBody>
          <a:bodyPr wrap="square">
            <a:spAutoFit/>
          </a:bodyPr>
          <a:lstStyle/>
          <a:p>
            <a:pPr algn="just">
              <a:spcAft>
                <a:spcPts val="1200"/>
              </a:spcAft>
            </a:pPr>
            <a:r>
              <a:rPr lang="en-US" sz="2000" b="1" dirty="0">
                <a:solidFill>
                  <a:srgbClr val="000000"/>
                </a:solidFill>
                <a:latin typeface="Sylfaen" panose="010A0502050306030303" pitchFamily="18" charset="0"/>
                <a:ea typeface="Calibri" panose="020F0502020204030204" pitchFamily="34" charset="0"/>
                <a:cs typeface="Calibri" panose="020F0502020204030204" pitchFamily="34" charset="0"/>
              </a:rPr>
              <a:t>3. FSAP</a:t>
            </a:r>
            <a:endParaRPr lang="en-US" sz="2000" dirty="0">
              <a:solidFill>
                <a:srgbClr val="000000"/>
              </a:solidFill>
              <a:latin typeface="EUAlbertina"/>
              <a:ea typeface="Calibri" panose="020F0502020204030204" pitchFamily="34" charset="0"/>
              <a:cs typeface="Calibri" panose="020F0502020204030204" pitchFamily="34" charset="0"/>
            </a:endParaRPr>
          </a:p>
          <a:p>
            <a:pPr algn="just">
              <a:spcAft>
                <a:spcPts val="1200"/>
              </a:spcAft>
            </a:pPr>
            <a:r>
              <a:rPr lang="en-US" sz="2000" dirty="0">
                <a:solidFill>
                  <a:srgbClr val="000000"/>
                </a:solidFill>
                <a:latin typeface="EUAlbertina"/>
                <a:ea typeface="Calibri" panose="020F0502020204030204" pitchFamily="34" charset="0"/>
                <a:cs typeface="Calibri" panose="020F0502020204030204" pitchFamily="34" charset="0"/>
              </a:rPr>
              <a:t>Recommendation: </a:t>
            </a:r>
          </a:p>
          <a:p>
            <a:r>
              <a:rPr lang="en-US" dirty="0">
                <a:latin typeface="Calibri" panose="020F0502020204030204" pitchFamily="34" charset="0"/>
                <a:ea typeface="Calibri" panose="020F0502020204030204" pitchFamily="34" charset="0"/>
                <a:cs typeface="Times New Roman" panose="02020603050405020304" pitchFamily="18" charset="0"/>
              </a:rPr>
              <a:t>Introduce EU Solvency I Capital Adequacy Framework, inclusive of minimum solvency margin requirements and capital requirements similar or approaching those in the EU</a:t>
            </a:r>
            <a:endParaRPr lang="en-US" dirty="0"/>
          </a:p>
        </p:txBody>
      </p:sp>
    </p:spTree>
    <p:extLst>
      <p:ext uri="{BB962C8B-B14F-4D97-AF65-F5344CB8AC3E}">
        <p14:creationId xmlns:p14="http://schemas.microsoft.com/office/powerpoint/2010/main" val="3213748796"/>
      </p:ext>
    </p:extLst>
  </p:cSld>
  <p:clrMapOvr>
    <a:masterClrMapping/>
  </p:clrMapOvr>
  <mc:AlternateContent xmlns:mc="http://schemas.openxmlformats.org/markup-compatibility/2006" xmlns:p14="http://schemas.microsoft.com/office/powerpoint/2010/main">
    <mc:Choice Requires="p14">
      <p:transition spd="slow" p14:dur="20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691A8-45BD-47E7-90ED-C9CD215C80BD}"/>
              </a:ext>
            </a:extLst>
          </p:cNvPr>
          <p:cNvSpPr>
            <a:spLocks noGrp="1"/>
          </p:cNvSpPr>
          <p:nvPr>
            <p:ph type="title"/>
          </p:nvPr>
        </p:nvSpPr>
        <p:spPr/>
        <p:txBody>
          <a:bodyPr/>
          <a:lstStyle/>
          <a:p>
            <a:r>
              <a:rPr lang="ka-GE" b="1" dirty="0"/>
              <a:t>საზედამხედველო კაპიტალის ზრდის ვალდებულებები</a:t>
            </a:r>
            <a:endParaRPr lang="en-US" dirty="0"/>
          </a:p>
        </p:txBody>
      </p:sp>
      <p:sp>
        <p:nvSpPr>
          <p:cNvPr id="3" name="Slide Number Placeholder 2">
            <a:extLst>
              <a:ext uri="{FF2B5EF4-FFF2-40B4-BE49-F238E27FC236}">
                <a16:creationId xmlns:a16="http://schemas.microsoft.com/office/drawing/2014/main" id="{B43847DB-1C70-4E55-AEEC-55D5CE8E73EC}"/>
              </a:ext>
            </a:extLst>
          </p:cNvPr>
          <p:cNvSpPr>
            <a:spLocks noGrp="1"/>
          </p:cNvSpPr>
          <p:nvPr>
            <p:ph type="sldNum" sz="quarter" idx="12"/>
          </p:nvPr>
        </p:nvSpPr>
        <p:spPr/>
        <p:txBody>
          <a:bodyPr/>
          <a:lstStyle/>
          <a:p>
            <a:fld id="{B6F15528-21DE-4FAA-801E-634DDDAF4B2B}" type="slidenum">
              <a:rPr lang="en-US" smtClean="0"/>
              <a:pPr/>
              <a:t>7</a:t>
            </a:fld>
            <a:endParaRPr lang="en-US"/>
          </a:p>
        </p:txBody>
      </p:sp>
      <p:sp>
        <p:nvSpPr>
          <p:cNvPr id="5" name="Rectangle 4">
            <a:extLst>
              <a:ext uri="{FF2B5EF4-FFF2-40B4-BE49-F238E27FC236}">
                <a16:creationId xmlns:a16="http://schemas.microsoft.com/office/drawing/2014/main" id="{F32C983A-9823-4C13-BB69-7249A6DB27DC}"/>
              </a:ext>
            </a:extLst>
          </p:cNvPr>
          <p:cNvSpPr/>
          <p:nvPr/>
        </p:nvSpPr>
        <p:spPr>
          <a:xfrm>
            <a:off x="731293" y="1407370"/>
            <a:ext cx="7848600" cy="4462760"/>
          </a:xfrm>
          <a:prstGeom prst="rect">
            <a:avLst/>
          </a:prstGeom>
        </p:spPr>
        <p:txBody>
          <a:bodyPr wrap="square">
            <a:spAutoFit/>
          </a:bodyPr>
          <a:lstStyle/>
          <a:p>
            <a:pPr algn="just">
              <a:spcAft>
                <a:spcPts val="1200"/>
              </a:spcAft>
            </a:pPr>
            <a:r>
              <a:rPr lang="en-US" b="1" dirty="0">
                <a:solidFill>
                  <a:srgbClr val="000000"/>
                </a:solidFill>
                <a:latin typeface="EUAlbertina"/>
                <a:ea typeface="Calibri" panose="020F0502020204030204" pitchFamily="34" charset="0"/>
                <a:cs typeface="Calibri" panose="020F0502020204030204" pitchFamily="34" charset="0"/>
              </a:rPr>
              <a:t>4. “</a:t>
            </a:r>
            <a:r>
              <a:rPr lang="ka-GE" b="1" dirty="0">
                <a:solidFill>
                  <a:srgbClr val="000000"/>
                </a:solidFill>
                <a:ea typeface="Calibri" panose="020F0502020204030204" pitchFamily="34" charset="0"/>
                <a:cs typeface="Calibri" panose="020F0502020204030204" pitchFamily="34" charset="0"/>
              </a:rPr>
              <a:t>დაზღვევის შესახებ“ საქართველოს კანონი</a:t>
            </a:r>
            <a:endParaRPr lang="en-US" dirty="0">
              <a:solidFill>
                <a:srgbClr val="000000"/>
              </a:solidFill>
              <a:latin typeface="EUAlbertina"/>
              <a:ea typeface="Calibri" panose="020F0502020204030204" pitchFamily="34" charset="0"/>
              <a:cs typeface="Calibri" panose="020F0502020204030204" pitchFamily="34" charset="0"/>
            </a:endParaRPr>
          </a:p>
          <a:p>
            <a: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1600" b="1" dirty="0">
                <a:latin typeface="Sylfaen" panose="010A0502050306030303" pitchFamily="18" charset="0"/>
                <a:ea typeface="Sylfaen" panose="010A0502050306030303" pitchFamily="18" charset="0"/>
                <a:cs typeface="Times New Roman" panose="02020603050405020304" pitchFamily="18" charset="0"/>
              </a:rPr>
              <a:t>თ ა ვ ი III . </a:t>
            </a:r>
            <a:r>
              <a:rPr lang="en-US" sz="1600" b="1" dirty="0" err="1">
                <a:latin typeface="Sylfaen" panose="010A0502050306030303" pitchFamily="18" charset="0"/>
                <a:ea typeface="Sylfaen" panose="010A0502050306030303" pitchFamily="18" charset="0"/>
                <a:cs typeface="Times New Roman" panose="02020603050405020304" pitchFamily="18" charset="0"/>
              </a:rPr>
              <a:t>მზღვეველის</a:t>
            </a:r>
            <a:r>
              <a:rPr lang="en-US" sz="1600" b="1" dirty="0">
                <a:latin typeface="Sylfaen" panose="010A0502050306030303" pitchFamily="18" charset="0"/>
                <a:ea typeface="Sylfaen" panose="010A0502050306030303" pitchFamily="18" charset="0"/>
                <a:cs typeface="Times New Roman" panose="02020603050405020304" pitchFamily="18" charset="0"/>
              </a:rPr>
              <a:t> </a:t>
            </a:r>
            <a:r>
              <a:rPr lang="en-US" sz="1600" b="1" dirty="0" err="1">
                <a:latin typeface="Sylfaen" panose="010A0502050306030303" pitchFamily="18" charset="0"/>
                <a:ea typeface="Sylfaen" panose="010A0502050306030303" pitchFamily="18" charset="0"/>
                <a:cs typeface="Times New Roman" panose="02020603050405020304" pitchFamily="18" charset="0"/>
              </a:rPr>
              <a:t>ფინანსური</a:t>
            </a:r>
            <a:r>
              <a:rPr lang="en-US" sz="1600" b="1" dirty="0">
                <a:latin typeface="Sylfaen" panose="010A0502050306030303" pitchFamily="18" charset="0"/>
                <a:ea typeface="Sylfaen" panose="010A0502050306030303" pitchFamily="18" charset="0"/>
                <a:cs typeface="Times New Roman" panose="02020603050405020304" pitchFamily="18" charset="0"/>
              </a:rPr>
              <a:t> </a:t>
            </a:r>
            <a:r>
              <a:rPr lang="en-US" sz="1600" b="1" dirty="0" err="1">
                <a:latin typeface="Sylfaen" panose="010A0502050306030303" pitchFamily="18" charset="0"/>
                <a:ea typeface="Sylfaen" panose="010A0502050306030303" pitchFamily="18" charset="0"/>
                <a:cs typeface="Times New Roman" panose="02020603050405020304" pitchFamily="18" charset="0"/>
              </a:rPr>
              <a:t>სიმყარის</a:t>
            </a:r>
            <a:r>
              <a:rPr lang="en-US" sz="1600" b="1" dirty="0">
                <a:latin typeface="Sylfaen" panose="010A0502050306030303" pitchFamily="18" charset="0"/>
                <a:ea typeface="Sylfaen" panose="010A0502050306030303" pitchFamily="18" charset="0"/>
                <a:cs typeface="Times New Roman" panose="02020603050405020304" pitchFamily="18" charset="0"/>
              </a:rPr>
              <a:t> </a:t>
            </a:r>
            <a:r>
              <a:rPr lang="en-US" sz="1600" b="1" dirty="0" err="1">
                <a:latin typeface="Sylfaen" panose="010A0502050306030303" pitchFamily="18" charset="0"/>
                <a:ea typeface="Sylfaen" panose="010A0502050306030303" pitchFamily="18" charset="0"/>
                <a:cs typeface="Times New Roman" panose="02020603050405020304" pitchFamily="18" charset="0"/>
              </a:rPr>
              <a:t>უზრუნველყოფა</a:t>
            </a:r>
            <a:endParaRPr lang="en-US" sz="1600" dirty="0">
              <a:latin typeface="Arial" panose="020B0604020202020204" pitchFamily="34" charset="0"/>
              <a:ea typeface="Arial" panose="020B0604020202020204" pitchFamily="34" charset="0"/>
              <a:cs typeface="Times New Roman" panose="02020603050405020304" pitchFamily="18" charset="0"/>
            </a:endParaRPr>
          </a:p>
          <a:p>
            <a:pPr algn="jus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ka-GE" sz="1600" b="1" dirty="0">
                <a:ea typeface="Sylfaen" panose="010A0502050306030303" pitchFamily="18" charset="0"/>
                <a:cs typeface="Times New Roman" panose="02020603050405020304" pitchFamily="18" charset="0"/>
              </a:rPr>
              <a:t>მუხლი 13. </a:t>
            </a:r>
            <a:r>
              <a:rPr lang="en-US" sz="1600" dirty="0" err="1">
                <a:latin typeface="Sylfaen" panose="010A0502050306030303" pitchFamily="18" charset="0"/>
                <a:ea typeface="Sylfaen" panose="010A0502050306030303" pitchFamily="18" charset="0"/>
                <a:cs typeface="Times New Roman" panose="02020603050405020304" pitchFamily="18" charset="0"/>
              </a:rPr>
              <a:t>მზღვეველის</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ფინანსური</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სიმყარის</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უზრუნველყოფის</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პირობები</a:t>
            </a:r>
            <a:endParaRPr lang="en-US" sz="1600" dirty="0">
              <a:latin typeface="Arial" panose="020B0604020202020204" pitchFamily="34" charset="0"/>
              <a:ea typeface="Arial" panose="020B0604020202020204" pitchFamily="34" charset="0"/>
              <a:cs typeface="Times New Roman" panose="02020603050405020304" pitchFamily="18" charset="0"/>
            </a:endParaRPr>
          </a:p>
          <a:p>
            <a:pPr algn="just"/>
            <a:r>
              <a:rPr lang="en-US" sz="1600" dirty="0">
                <a:latin typeface="Sylfaen" panose="010A0502050306030303" pitchFamily="18" charset="0"/>
                <a:ea typeface="Sylfaen" panose="010A0502050306030303" pitchFamily="18" charset="0"/>
                <a:cs typeface="Times New Roman" panose="02020603050405020304" pitchFamily="18" charset="0"/>
              </a:rPr>
              <a:t>11. </a:t>
            </a:r>
            <a:r>
              <a:rPr lang="en-US" sz="1600" dirty="0" err="1">
                <a:solidFill>
                  <a:srgbClr val="FF0000"/>
                </a:solidFill>
                <a:latin typeface="Sylfaen" panose="010A0502050306030303" pitchFamily="18" charset="0"/>
                <a:ea typeface="Sylfaen" panose="010A0502050306030303" pitchFamily="18" charset="0"/>
                <a:cs typeface="Times New Roman" panose="02020603050405020304" pitchFamily="18" charset="0"/>
              </a:rPr>
              <a:t>სადაზღვევო</a:t>
            </a:r>
            <a:r>
              <a:rPr lang="en-US" sz="1600" dirty="0">
                <a:solidFill>
                  <a:srgbClr val="FF0000"/>
                </a:solidFill>
                <a:latin typeface="Sylfaen" panose="010A0502050306030303" pitchFamily="18" charset="0"/>
                <a:ea typeface="Sylfaen" panose="010A0502050306030303" pitchFamily="18" charset="0"/>
                <a:cs typeface="Times New Roman" panose="02020603050405020304" pitchFamily="18" charset="0"/>
              </a:rPr>
              <a:t> </a:t>
            </a:r>
            <a:r>
              <a:rPr lang="en-US" sz="1600" dirty="0" err="1">
                <a:solidFill>
                  <a:srgbClr val="FF0000"/>
                </a:solidFill>
                <a:latin typeface="Sylfaen" panose="010A0502050306030303" pitchFamily="18" charset="0"/>
                <a:ea typeface="Sylfaen" panose="010A0502050306030303" pitchFamily="18" charset="0"/>
                <a:cs typeface="Times New Roman" panose="02020603050405020304" pitchFamily="18" charset="0"/>
              </a:rPr>
              <a:t>საქმიანობის</a:t>
            </a:r>
            <a:r>
              <a:rPr lang="en-US" sz="1600" dirty="0">
                <a:solidFill>
                  <a:srgbClr val="FF0000"/>
                </a:solidFill>
                <a:latin typeface="Sylfaen" panose="010A0502050306030303" pitchFamily="18" charset="0"/>
                <a:ea typeface="Sylfaen" panose="010A0502050306030303" pitchFamily="18" charset="0"/>
                <a:cs typeface="Times New Roman" panose="02020603050405020304" pitchFamily="18" charset="0"/>
              </a:rPr>
              <a:t> </a:t>
            </a:r>
            <a:r>
              <a:rPr lang="en-US" sz="1600" dirty="0" err="1">
                <a:solidFill>
                  <a:srgbClr val="FF0000"/>
                </a:solidFill>
                <a:latin typeface="Sylfaen" panose="010A0502050306030303" pitchFamily="18" charset="0"/>
                <a:ea typeface="Sylfaen" panose="010A0502050306030303" pitchFamily="18" charset="0"/>
                <a:cs typeface="Times New Roman" panose="02020603050405020304" pitchFamily="18" charset="0"/>
              </a:rPr>
              <a:t>განხორციელების</a:t>
            </a:r>
            <a:r>
              <a:rPr lang="en-US" sz="1600" dirty="0">
                <a:solidFill>
                  <a:srgbClr val="FF0000"/>
                </a:solidFill>
                <a:latin typeface="Sylfaen" panose="010A0502050306030303" pitchFamily="18" charset="0"/>
                <a:ea typeface="Sylfaen" panose="010A0502050306030303" pitchFamily="18" charset="0"/>
                <a:cs typeface="Times New Roman" panose="02020603050405020304" pitchFamily="18" charset="0"/>
              </a:rPr>
              <a:t> </a:t>
            </a:r>
            <a:r>
              <a:rPr lang="en-US" sz="1600" dirty="0" err="1">
                <a:solidFill>
                  <a:srgbClr val="FF0000"/>
                </a:solidFill>
                <a:latin typeface="Sylfaen" panose="010A0502050306030303" pitchFamily="18" charset="0"/>
                <a:ea typeface="Sylfaen" panose="010A0502050306030303" pitchFamily="18" charset="0"/>
                <a:cs typeface="Times New Roman" panose="02020603050405020304" pitchFamily="18" charset="0"/>
              </a:rPr>
              <a:t>ყველა</a:t>
            </a:r>
            <a:r>
              <a:rPr lang="en-US" sz="1600" dirty="0">
                <a:solidFill>
                  <a:srgbClr val="FF0000"/>
                </a:solidFill>
                <a:latin typeface="Sylfaen" panose="010A0502050306030303" pitchFamily="18" charset="0"/>
                <a:ea typeface="Sylfaen" panose="010A0502050306030303" pitchFamily="18" charset="0"/>
                <a:cs typeface="Times New Roman" panose="02020603050405020304" pitchFamily="18" charset="0"/>
              </a:rPr>
              <a:t> </a:t>
            </a:r>
            <a:r>
              <a:rPr lang="en-US" sz="1600" dirty="0" err="1">
                <a:solidFill>
                  <a:srgbClr val="FF0000"/>
                </a:solidFill>
                <a:latin typeface="Sylfaen" panose="010A0502050306030303" pitchFamily="18" charset="0"/>
                <a:ea typeface="Sylfaen" panose="010A0502050306030303" pitchFamily="18" charset="0"/>
                <a:cs typeface="Times New Roman" panose="02020603050405020304" pitchFamily="18" charset="0"/>
              </a:rPr>
              <a:t>ეტაპზე</a:t>
            </a:r>
            <a:r>
              <a:rPr lang="en-US" sz="1600" dirty="0">
                <a:solidFill>
                  <a:srgbClr val="FF0000"/>
                </a:solidFill>
                <a:latin typeface="Sylfaen" panose="010A0502050306030303" pitchFamily="18" charset="0"/>
                <a:ea typeface="Sylfaen" panose="010A0502050306030303" pitchFamily="18" charset="0"/>
                <a:cs typeface="Times New Roman" panose="02020603050405020304" pitchFamily="18" charset="0"/>
              </a:rPr>
              <a:t> </a:t>
            </a:r>
            <a:r>
              <a:rPr lang="en-US" sz="1600" dirty="0" err="1">
                <a:solidFill>
                  <a:srgbClr val="FF0000"/>
                </a:solidFill>
                <a:latin typeface="Sylfaen" panose="010A0502050306030303" pitchFamily="18" charset="0"/>
                <a:ea typeface="Sylfaen" panose="010A0502050306030303" pitchFamily="18" charset="0"/>
                <a:cs typeface="Times New Roman" panose="02020603050405020304" pitchFamily="18" charset="0"/>
              </a:rPr>
              <a:t>მზღვეველის</a:t>
            </a:r>
            <a:r>
              <a:rPr lang="en-US" sz="1600" dirty="0">
                <a:solidFill>
                  <a:srgbClr val="FF0000"/>
                </a:solidFill>
                <a:latin typeface="Sylfaen" panose="010A0502050306030303" pitchFamily="18" charset="0"/>
                <a:ea typeface="Sylfaen" panose="010A0502050306030303" pitchFamily="18" charset="0"/>
                <a:cs typeface="Times New Roman" panose="02020603050405020304" pitchFamily="18" charset="0"/>
              </a:rPr>
              <a:t> </a:t>
            </a:r>
            <a:r>
              <a:rPr lang="en-US" sz="1600" dirty="0" err="1">
                <a:solidFill>
                  <a:srgbClr val="FF0000"/>
                </a:solidFill>
                <a:latin typeface="Sylfaen" panose="010A0502050306030303" pitchFamily="18" charset="0"/>
                <a:ea typeface="Sylfaen" panose="010A0502050306030303" pitchFamily="18" charset="0"/>
                <a:cs typeface="Times New Roman" panose="02020603050405020304" pitchFamily="18" charset="0"/>
              </a:rPr>
              <a:t>კაპიტალის</a:t>
            </a:r>
            <a:r>
              <a:rPr lang="en-US" sz="1600" dirty="0">
                <a:solidFill>
                  <a:srgbClr val="FF0000"/>
                </a:solidFill>
                <a:latin typeface="Sylfaen" panose="010A0502050306030303" pitchFamily="18" charset="0"/>
                <a:ea typeface="Sylfaen" panose="010A0502050306030303" pitchFamily="18" charset="0"/>
                <a:cs typeface="Times New Roman" panose="02020603050405020304" pitchFamily="18" charset="0"/>
              </a:rPr>
              <a:t> </a:t>
            </a:r>
            <a:r>
              <a:rPr lang="en-US" sz="1600" dirty="0" err="1">
                <a:solidFill>
                  <a:srgbClr val="FF0000"/>
                </a:solidFill>
                <a:latin typeface="Sylfaen" panose="010A0502050306030303" pitchFamily="18" charset="0"/>
                <a:ea typeface="Sylfaen" panose="010A0502050306030303" pitchFamily="18" charset="0"/>
                <a:cs typeface="Times New Roman" panose="02020603050405020304" pitchFamily="18" charset="0"/>
              </a:rPr>
              <a:t>მინიმალურ</a:t>
            </a:r>
            <a:r>
              <a:rPr lang="en-US" sz="1600" dirty="0">
                <a:solidFill>
                  <a:srgbClr val="FF0000"/>
                </a:solidFill>
                <a:latin typeface="Sylfaen" panose="010A0502050306030303" pitchFamily="18" charset="0"/>
                <a:ea typeface="Sylfaen" panose="010A0502050306030303" pitchFamily="18" charset="0"/>
                <a:cs typeface="Times New Roman" panose="02020603050405020304" pitchFamily="18" charset="0"/>
              </a:rPr>
              <a:t> </a:t>
            </a:r>
            <a:r>
              <a:rPr lang="en-US" sz="1600" dirty="0" err="1">
                <a:solidFill>
                  <a:srgbClr val="FF0000"/>
                </a:solidFill>
                <a:latin typeface="Sylfaen" panose="010A0502050306030303" pitchFamily="18" charset="0"/>
                <a:ea typeface="Sylfaen" panose="010A0502050306030303" pitchFamily="18" charset="0"/>
                <a:cs typeface="Times New Roman" panose="02020603050405020304" pitchFamily="18" charset="0"/>
              </a:rPr>
              <a:t>ოდენობას</a:t>
            </a:r>
            <a:r>
              <a:rPr lang="en-US" sz="1600" dirty="0">
                <a:solidFill>
                  <a:srgbClr val="FF0000"/>
                </a:solidFill>
                <a:latin typeface="Sylfaen" panose="010A0502050306030303" pitchFamily="18" charset="0"/>
                <a:ea typeface="Sylfaen" panose="010A0502050306030303" pitchFamily="18" charset="0"/>
                <a:cs typeface="Times New Roman" panose="02020603050405020304" pitchFamily="18" charset="0"/>
              </a:rPr>
              <a:t> </a:t>
            </a:r>
            <a:r>
              <a:rPr lang="en-US" sz="1600" dirty="0" err="1">
                <a:solidFill>
                  <a:srgbClr val="FF0000"/>
                </a:solidFill>
                <a:latin typeface="Sylfaen" panose="010A0502050306030303" pitchFamily="18" charset="0"/>
                <a:ea typeface="Sylfaen" panose="010A0502050306030303" pitchFamily="18" charset="0"/>
                <a:cs typeface="Times New Roman" panose="02020603050405020304" pitchFamily="18" charset="0"/>
              </a:rPr>
              <a:t>განსაზღვრავს</a:t>
            </a:r>
            <a:r>
              <a:rPr lang="en-US" sz="1600" dirty="0">
                <a:solidFill>
                  <a:srgbClr val="FF0000"/>
                </a:solidFill>
                <a:latin typeface="Sylfaen" panose="010A0502050306030303" pitchFamily="18" charset="0"/>
                <a:ea typeface="Sylfaen" panose="010A0502050306030303" pitchFamily="18" charset="0"/>
                <a:cs typeface="Times New Roman" panose="02020603050405020304" pitchFamily="18" charset="0"/>
              </a:rPr>
              <a:t> </a:t>
            </a:r>
            <a:r>
              <a:rPr lang="en-US" sz="1600" dirty="0" err="1">
                <a:solidFill>
                  <a:srgbClr val="FF0000"/>
                </a:solidFill>
                <a:latin typeface="Sylfaen" panose="010A0502050306030303" pitchFamily="18" charset="0"/>
                <a:ea typeface="Sylfaen" panose="010A0502050306030303" pitchFamily="18" charset="0"/>
                <a:cs typeface="Times New Roman" panose="02020603050405020304" pitchFamily="18" charset="0"/>
              </a:rPr>
              <a:t>სამსახური</a:t>
            </a:r>
            <a:r>
              <a:rPr lang="en-US" sz="1600" dirty="0">
                <a:solidFill>
                  <a:srgbClr val="FF0000"/>
                </a:solidFill>
                <a:latin typeface="Sylfaen" panose="010A0502050306030303" pitchFamily="18" charset="0"/>
                <a:ea typeface="Sylfaen" panose="010A0502050306030303" pitchFamily="18" charset="0"/>
                <a:cs typeface="Times New Roman" panose="02020603050405020304" pitchFamily="18" charset="0"/>
              </a:rPr>
              <a:t> </a:t>
            </a:r>
            <a:r>
              <a:rPr lang="en-US" sz="1600" dirty="0" err="1">
                <a:solidFill>
                  <a:srgbClr val="FF0000"/>
                </a:solidFill>
                <a:latin typeface="Sylfaen" panose="010A0502050306030303" pitchFamily="18" charset="0"/>
                <a:ea typeface="Sylfaen" panose="010A0502050306030303" pitchFamily="18" charset="0"/>
                <a:cs typeface="Times New Roman" panose="02020603050405020304" pitchFamily="18" charset="0"/>
              </a:rPr>
              <a:t>დაზღვევის</a:t>
            </a:r>
            <a:r>
              <a:rPr lang="en-US" sz="1600" dirty="0">
                <a:solidFill>
                  <a:srgbClr val="FF0000"/>
                </a:solidFill>
                <a:latin typeface="Sylfaen" panose="010A0502050306030303" pitchFamily="18" charset="0"/>
                <a:ea typeface="Sylfaen" panose="010A0502050306030303" pitchFamily="18" charset="0"/>
                <a:cs typeface="Times New Roman" panose="02020603050405020304" pitchFamily="18" charset="0"/>
              </a:rPr>
              <a:t> </a:t>
            </a:r>
            <a:r>
              <a:rPr lang="en-US" sz="1600" dirty="0" err="1">
                <a:solidFill>
                  <a:srgbClr val="FF0000"/>
                </a:solidFill>
                <a:latin typeface="Sylfaen" panose="010A0502050306030303" pitchFamily="18" charset="0"/>
                <a:ea typeface="Sylfaen" panose="010A0502050306030303" pitchFamily="18" charset="0"/>
                <a:cs typeface="Times New Roman" panose="02020603050405020304" pitchFamily="18" charset="0"/>
              </a:rPr>
              <a:t>სახეობებისა</a:t>
            </a:r>
            <a:r>
              <a:rPr lang="en-US" sz="1600" dirty="0">
                <a:solidFill>
                  <a:srgbClr val="FF0000"/>
                </a:solidFill>
                <a:latin typeface="Sylfaen" panose="010A0502050306030303" pitchFamily="18" charset="0"/>
                <a:ea typeface="Sylfaen" panose="010A0502050306030303" pitchFamily="18" charset="0"/>
                <a:cs typeface="Times New Roman" panose="02020603050405020304" pitchFamily="18" charset="0"/>
              </a:rPr>
              <a:t> </a:t>
            </a:r>
            <a:r>
              <a:rPr lang="en-US" sz="1600" dirty="0" err="1">
                <a:solidFill>
                  <a:srgbClr val="FF0000"/>
                </a:solidFill>
                <a:latin typeface="Sylfaen" panose="010A0502050306030303" pitchFamily="18" charset="0"/>
                <a:ea typeface="Sylfaen" panose="010A0502050306030303" pitchFamily="18" charset="0"/>
                <a:cs typeface="Times New Roman" panose="02020603050405020304" pitchFamily="18" charset="0"/>
              </a:rPr>
              <a:t>და</a:t>
            </a:r>
            <a:r>
              <a:rPr lang="en-US" sz="1600" dirty="0">
                <a:solidFill>
                  <a:srgbClr val="FF0000"/>
                </a:solidFill>
                <a:latin typeface="Sylfaen" panose="010A0502050306030303" pitchFamily="18" charset="0"/>
                <a:ea typeface="Sylfaen" panose="010A0502050306030303" pitchFamily="18" charset="0"/>
                <a:cs typeface="Times New Roman" panose="02020603050405020304" pitchFamily="18" charset="0"/>
              </a:rPr>
              <a:t> </a:t>
            </a:r>
            <a:r>
              <a:rPr lang="en-US" sz="1600" dirty="0" err="1">
                <a:solidFill>
                  <a:srgbClr val="FF0000"/>
                </a:solidFill>
                <a:latin typeface="Sylfaen" panose="010A0502050306030303" pitchFamily="18" charset="0"/>
                <a:ea typeface="Sylfaen" panose="010A0502050306030303" pitchFamily="18" charset="0"/>
                <a:cs typeface="Times New Roman" panose="02020603050405020304" pitchFamily="18" charset="0"/>
              </a:rPr>
              <a:t>დაზღვევის</a:t>
            </a:r>
            <a:r>
              <a:rPr lang="en-US" sz="1600" dirty="0">
                <a:solidFill>
                  <a:srgbClr val="FF0000"/>
                </a:solidFill>
                <a:latin typeface="Sylfaen" panose="010A0502050306030303" pitchFamily="18" charset="0"/>
                <a:ea typeface="Sylfaen" panose="010A0502050306030303" pitchFamily="18" charset="0"/>
                <a:cs typeface="Times New Roman" panose="02020603050405020304" pitchFamily="18" charset="0"/>
              </a:rPr>
              <a:t> </a:t>
            </a:r>
            <a:r>
              <a:rPr lang="en-US" sz="1600" dirty="0" err="1">
                <a:solidFill>
                  <a:srgbClr val="FF0000"/>
                </a:solidFill>
                <a:latin typeface="Sylfaen" panose="010A0502050306030303" pitchFamily="18" charset="0"/>
                <a:ea typeface="Sylfaen" panose="010A0502050306030303" pitchFamily="18" charset="0"/>
                <a:cs typeface="Times New Roman" panose="02020603050405020304" pitchFamily="18" charset="0"/>
              </a:rPr>
              <a:t>ფორმების</a:t>
            </a:r>
            <a:r>
              <a:rPr lang="en-US" sz="1600" dirty="0">
                <a:solidFill>
                  <a:srgbClr val="FF0000"/>
                </a:solidFill>
                <a:latin typeface="Sylfaen" panose="010A0502050306030303" pitchFamily="18" charset="0"/>
                <a:ea typeface="Sylfaen" panose="010A0502050306030303" pitchFamily="18" charset="0"/>
                <a:cs typeface="Times New Roman" panose="02020603050405020304" pitchFamily="18" charset="0"/>
              </a:rPr>
              <a:t> </a:t>
            </a:r>
            <a:r>
              <a:rPr lang="en-US" sz="1600" dirty="0" err="1">
                <a:solidFill>
                  <a:srgbClr val="FF0000"/>
                </a:solidFill>
                <a:latin typeface="Sylfaen" panose="010A0502050306030303" pitchFamily="18" charset="0"/>
                <a:ea typeface="Sylfaen" panose="010A0502050306030303" pitchFamily="18" charset="0"/>
                <a:cs typeface="Times New Roman" panose="02020603050405020304" pitchFamily="18" charset="0"/>
              </a:rPr>
              <a:t>მიხედვით</a:t>
            </a:r>
            <a:r>
              <a:rPr lang="en-US" sz="1600" dirty="0">
                <a:solidFill>
                  <a:srgbClr val="FF0000"/>
                </a:solidFill>
                <a:latin typeface="Sylfaen" panose="010A0502050306030303" pitchFamily="18" charset="0"/>
                <a:ea typeface="Sylfaen" panose="010A0502050306030303" pitchFamily="18" charset="0"/>
                <a:cs typeface="Times New Roman" panose="02020603050405020304" pitchFamily="18" charset="0"/>
              </a:rPr>
              <a:t>, </a:t>
            </a:r>
            <a:r>
              <a:rPr lang="en-US" sz="1600" dirty="0" err="1">
                <a:solidFill>
                  <a:srgbClr val="FF0000"/>
                </a:solidFill>
                <a:latin typeface="Sylfaen" panose="010A0502050306030303" pitchFamily="18" charset="0"/>
                <a:ea typeface="Sylfaen" panose="010A0502050306030303" pitchFamily="18" charset="0"/>
                <a:cs typeface="Times New Roman" panose="02020603050405020304" pitchFamily="18" charset="0"/>
              </a:rPr>
              <a:t>ამ</a:t>
            </a:r>
            <a:r>
              <a:rPr lang="en-US" sz="1600" dirty="0">
                <a:solidFill>
                  <a:srgbClr val="FF0000"/>
                </a:solidFill>
                <a:latin typeface="Sylfaen" panose="010A0502050306030303" pitchFamily="18" charset="0"/>
                <a:ea typeface="Sylfaen" panose="010A0502050306030303" pitchFamily="18" charset="0"/>
                <a:cs typeface="Times New Roman" panose="02020603050405020304" pitchFamily="18" charset="0"/>
              </a:rPr>
              <a:t> </a:t>
            </a:r>
            <a:r>
              <a:rPr lang="en-US" sz="1600" dirty="0" err="1">
                <a:solidFill>
                  <a:srgbClr val="FF0000"/>
                </a:solidFill>
                <a:latin typeface="Sylfaen" panose="010A0502050306030303" pitchFamily="18" charset="0"/>
                <a:ea typeface="Sylfaen" panose="010A0502050306030303" pitchFamily="18" charset="0"/>
                <a:cs typeface="Times New Roman" panose="02020603050405020304" pitchFamily="18" charset="0"/>
              </a:rPr>
              <a:t>ოდენობის</a:t>
            </a:r>
            <a:r>
              <a:rPr lang="en-US" sz="1600" dirty="0">
                <a:solidFill>
                  <a:srgbClr val="FF0000"/>
                </a:solidFill>
                <a:latin typeface="Sylfaen" panose="010A0502050306030303" pitchFamily="18" charset="0"/>
                <a:ea typeface="Sylfaen" panose="010A0502050306030303" pitchFamily="18" charset="0"/>
                <a:cs typeface="Times New Roman" panose="02020603050405020304" pitchFamily="18" charset="0"/>
              </a:rPr>
              <a:t> </a:t>
            </a:r>
            <a:r>
              <a:rPr lang="en-US" sz="1600" dirty="0" err="1">
                <a:solidFill>
                  <a:srgbClr val="FF0000"/>
                </a:solidFill>
                <a:latin typeface="Sylfaen" panose="010A0502050306030303" pitchFamily="18" charset="0"/>
                <a:ea typeface="Sylfaen" panose="010A0502050306030303" pitchFamily="18" charset="0"/>
                <a:cs typeface="Times New Roman" panose="02020603050405020304" pitchFamily="18" charset="0"/>
              </a:rPr>
              <a:t>შევსებისათვის</a:t>
            </a:r>
            <a:r>
              <a:rPr lang="en-US" sz="1600" dirty="0">
                <a:solidFill>
                  <a:srgbClr val="FF0000"/>
                </a:solidFill>
                <a:latin typeface="Sylfaen" panose="010A0502050306030303" pitchFamily="18" charset="0"/>
                <a:ea typeface="Sylfaen" panose="010A0502050306030303" pitchFamily="18" charset="0"/>
                <a:cs typeface="Times New Roman" panose="02020603050405020304" pitchFamily="18" charset="0"/>
              </a:rPr>
              <a:t> </a:t>
            </a:r>
            <a:r>
              <a:rPr lang="en-US" sz="1600" dirty="0" err="1">
                <a:solidFill>
                  <a:srgbClr val="FF0000"/>
                </a:solidFill>
                <a:latin typeface="Sylfaen" panose="010A0502050306030303" pitchFamily="18" charset="0"/>
                <a:ea typeface="Sylfaen" panose="010A0502050306030303" pitchFamily="18" charset="0"/>
                <a:cs typeface="Times New Roman" panose="02020603050405020304" pitchFamily="18" charset="0"/>
              </a:rPr>
              <a:t>სამსახურის</a:t>
            </a:r>
            <a:r>
              <a:rPr lang="en-US" sz="1600" dirty="0">
                <a:solidFill>
                  <a:srgbClr val="FF0000"/>
                </a:solidFill>
                <a:latin typeface="Sylfaen" panose="010A0502050306030303" pitchFamily="18" charset="0"/>
                <a:ea typeface="Sylfaen" panose="010A0502050306030303" pitchFamily="18" charset="0"/>
                <a:cs typeface="Times New Roman" panose="02020603050405020304" pitchFamily="18" charset="0"/>
              </a:rPr>
              <a:t> </a:t>
            </a:r>
            <a:r>
              <a:rPr lang="en-US" sz="1600" dirty="0" err="1">
                <a:solidFill>
                  <a:srgbClr val="FF0000"/>
                </a:solidFill>
                <a:latin typeface="Sylfaen" panose="010A0502050306030303" pitchFamily="18" charset="0"/>
                <a:ea typeface="Sylfaen" panose="010A0502050306030303" pitchFamily="18" charset="0"/>
                <a:cs typeface="Times New Roman" panose="02020603050405020304" pitchFamily="18" charset="0"/>
              </a:rPr>
              <a:t>მიერვე</a:t>
            </a:r>
            <a:r>
              <a:rPr lang="en-US" sz="1600" dirty="0">
                <a:solidFill>
                  <a:srgbClr val="FF0000"/>
                </a:solidFill>
                <a:latin typeface="Sylfaen" panose="010A0502050306030303" pitchFamily="18" charset="0"/>
                <a:ea typeface="Sylfaen" panose="010A0502050306030303" pitchFamily="18" charset="0"/>
                <a:cs typeface="Times New Roman" panose="02020603050405020304" pitchFamily="18" charset="0"/>
              </a:rPr>
              <a:t> </a:t>
            </a:r>
            <a:r>
              <a:rPr lang="en-US" sz="1600" dirty="0" err="1">
                <a:solidFill>
                  <a:srgbClr val="FF0000"/>
                </a:solidFill>
                <a:latin typeface="Sylfaen" panose="010A0502050306030303" pitchFamily="18" charset="0"/>
                <a:ea typeface="Sylfaen" panose="010A0502050306030303" pitchFamily="18" charset="0"/>
                <a:cs typeface="Times New Roman" panose="02020603050405020304" pitchFamily="18" charset="0"/>
              </a:rPr>
              <a:t>დადგენილი</a:t>
            </a:r>
            <a:r>
              <a:rPr lang="en-US" sz="1600" dirty="0">
                <a:solidFill>
                  <a:srgbClr val="FF0000"/>
                </a:solidFill>
                <a:latin typeface="Sylfaen" panose="010A0502050306030303" pitchFamily="18" charset="0"/>
                <a:ea typeface="Sylfaen" panose="010A0502050306030303" pitchFamily="18" charset="0"/>
                <a:cs typeface="Times New Roman" panose="02020603050405020304" pitchFamily="18" charset="0"/>
              </a:rPr>
              <a:t> </a:t>
            </a:r>
            <a:r>
              <a:rPr lang="en-US" sz="1600" dirty="0" err="1">
                <a:solidFill>
                  <a:srgbClr val="FF0000"/>
                </a:solidFill>
                <a:latin typeface="Sylfaen" panose="010A0502050306030303" pitchFamily="18" charset="0"/>
                <a:ea typeface="Sylfaen" panose="010A0502050306030303" pitchFamily="18" charset="0"/>
                <a:cs typeface="Times New Roman" panose="02020603050405020304" pitchFamily="18" charset="0"/>
              </a:rPr>
              <a:t>წესის</a:t>
            </a:r>
            <a:r>
              <a:rPr lang="en-US" sz="1600" dirty="0">
                <a:solidFill>
                  <a:srgbClr val="FF0000"/>
                </a:solidFill>
                <a:latin typeface="Sylfaen" panose="010A0502050306030303" pitchFamily="18" charset="0"/>
                <a:ea typeface="Sylfaen" panose="010A0502050306030303" pitchFamily="18" charset="0"/>
                <a:cs typeface="Times New Roman" panose="02020603050405020304" pitchFamily="18" charset="0"/>
              </a:rPr>
              <a:t> </a:t>
            </a:r>
            <a:r>
              <a:rPr lang="en-US" sz="1600" dirty="0" err="1">
                <a:solidFill>
                  <a:srgbClr val="FF0000"/>
                </a:solidFill>
                <a:latin typeface="Sylfaen" panose="010A0502050306030303" pitchFamily="18" charset="0"/>
                <a:ea typeface="Sylfaen" panose="010A0502050306030303" pitchFamily="18" charset="0"/>
                <a:cs typeface="Times New Roman" panose="02020603050405020304" pitchFamily="18" charset="0"/>
              </a:rPr>
              <a:t>შესაბამისად</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ამასთანავე</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სადაზღვევო</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საქმიანობის</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განხორციელების</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ყველა</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ეტაპზე</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მზღვეველის</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კაპიტალის</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მინიმალური</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ოდენობა</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არ</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უნდა</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იყოს</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გაანგარიშებით</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მიღებული</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გადახდისუნარიანობის</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მარჟის</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ოდენობის</a:t>
            </a:r>
            <a:r>
              <a:rPr lang="en-US" sz="1600" dirty="0">
                <a:latin typeface="Sylfaen" panose="010A0502050306030303" pitchFamily="18" charset="0"/>
                <a:ea typeface="Sylfaen" panose="010A0502050306030303" pitchFamily="18" charset="0"/>
                <a:cs typeface="Times New Roman" panose="02020603050405020304" pitchFamily="18" charset="0"/>
              </a:rPr>
              <a:t> 1/3-ზე </a:t>
            </a:r>
            <a:r>
              <a:rPr lang="en-US" sz="1600" dirty="0" err="1">
                <a:latin typeface="Sylfaen" panose="010A0502050306030303" pitchFamily="18" charset="0"/>
                <a:ea typeface="Sylfaen" panose="010A0502050306030303" pitchFamily="18" charset="0"/>
                <a:cs typeface="Times New Roman" panose="02020603050405020304" pitchFamily="18" charset="0"/>
              </a:rPr>
              <a:t>ნაკლები</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b="1" dirty="0">
                <a:latin typeface="Sylfaen" panose="010A0502050306030303" pitchFamily="18" charset="0"/>
                <a:ea typeface="Sylfaen" panose="010A0502050306030303" pitchFamily="18" charset="0"/>
                <a:cs typeface="Times New Roman" panose="02020603050405020304" pitchFamily="18" charset="0"/>
              </a:rPr>
              <a:t>(08.06.2016. N5384 </a:t>
            </a:r>
            <a:r>
              <a:rPr lang="en-US" sz="1600" b="1" dirty="0" err="1">
                <a:latin typeface="Sylfaen" panose="010A0502050306030303" pitchFamily="18" charset="0"/>
                <a:ea typeface="Sylfaen" panose="010A0502050306030303" pitchFamily="18" charset="0"/>
                <a:cs typeface="Times New Roman" panose="02020603050405020304" pitchFamily="18" charset="0"/>
              </a:rPr>
              <a:t>ამოქმედდეს</a:t>
            </a:r>
            <a:r>
              <a:rPr lang="en-US" sz="1600" b="1" dirty="0">
                <a:latin typeface="Sylfaen" panose="010A0502050306030303" pitchFamily="18" charset="0"/>
                <a:ea typeface="Sylfaen" panose="010A0502050306030303" pitchFamily="18" charset="0"/>
                <a:cs typeface="Times New Roman" panose="02020603050405020304" pitchFamily="18" charset="0"/>
              </a:rPr>
              <a:t> 2018 </a:t>
            </a:r>
            <a:r>
              <a:rPr lang="en-US" sz="1600" b="1" dirty="0" err="1">
                <a:latin typeface="Sylfaen" panose="010A0502050306030303" pitchFamily="18" charset="0"/>
                <a:ea typeface="Sylfaen" panose="010A0502050306030303" pitchFamily="18" charset="0"/>
                <a:cs typeface="Times New Roman" panose="02020603050405020304" pitchFamily="18" charset="0"/>
              </a:rPr>
              <a:t>წლის</a:t>
            </a:r>
            <a:r>
              <a:rPr lang="en-US" sz="1600" b="1" dirty="0">
                <a:latin typeface="Sylfaen" panose="010A0502050306030303" pitchFamily="18" charset="0"/>
                <a:ea typeface="Sylfaen" panose="010A0502050306030303" pitchFamily="18" charset="0"/>
                <a:cs typeface="Times New Roman" panose="02020603050405020304" pitchFamily="18" charset="0"/>
              </a:rPr>
              <a:t> 1 </a:t>
            </a:r>
            <a:r>
              <a:rPr lang="en-US" sz="1600" b="1" dirty="0" err="1">
                <a:latin typeface="Sylfaen" panose="010A0502050306030303" pitchFamily="18" charset="0"/>
                <a:ea typeface="Sylfaen" panose="010A0502050306030303" pitchFamily="18" charset="0"/>
                <a:cs typeface="Times New Roman" panose="02020603050405020304" pitchFamily="18" charset="0"/>
              </a:rPr>
              <a:t>იანვრიდან</a:t>
            </a:r>
            <a:r>
              <a:rPr lang="en-US" sz="1600" b="1" dirty="0">
                <a:latin typeface="Sylfaen" panose="010A0502050306030303" pitchFamily="18" charset="0"/>
                <a:ea typeface="Sylfaen" panose="010A0502050306030303" pitchFamily="18" charset="0"/>
                <a:cs typeface="Times New Roman" panose="02020603050405020304" pitchFamily="18" charset="0"/>
              </a:rPr>
              <a:t>)</a:t>
            </a:r>
            <a:endParaRPr lang="en-US" sz="1600" dirty="0">
              <a:latin typeface="Sylfaen" panose="010A0502050306030303" pitchFamily="18" charset="0"/>
              <a:ea typeface="Sylfaen" panose="010A0502050306030303" pitchFamily="18" charset="0"/>
              <a:cs typeface="Times New Roman" panose="02020603050405020304" pitchFamily="18" charset="0"/>
            </a:endParaRPr>
          </a:p>
          <a:p>
            <a:pPr algn="just"/>
            <a:r>
              <a:rPr lang="en-US" sz="1600" b="1" dirty="0">
                <a:latin typeface="Sylfaen" panose="010A0502050306030303" pitchFamily="18" charset="0"/>
                <a:ea typeface="Sylfaen" panose="010A0502050306030303" pitchFamily="18" charset="0"/>
                <a:cs typeface="Times New Roman" panose="02020603050405020304" pitchFamily="18" charset="0"/>
              </a:rPr>
              <a:t> </a:t>
            </a:r>
            <a:endParaRPr lang="en-US" sz="1600" dirty="0">
              <a:latin typeface="Sylfaen" panose="010A0502050306030303" pitchFamily="18" charset="0"/>
              <a:ea typeface="Sylfaen" panose="010A0502050306030303" pitchFamily="18" charset="0"/>
              <a:cs typeface="Times New Roman" panose="02020603050405020304" pitchFamily="18" charset="0"/>
            </a:endParaRPr>
          </a:p>
          <a:p>
            <a:r>
              <a:rPr lang="en-US" sz="1600" dirty="0">
                <a:latin typeface="Sylfaen" panose="010A0502050306030303" pitchFamily="18" charset="0"/>
                <a:ea typeface="Sylfaen" panose="010A0502050306030303" pitchFamily="18" charset="0"/>
                <a:cs typeface="Times New Roman" panose="02020603050405020304" pitchFamily="18" charset="0"/>
              </a:rPr>
              <a:t>15. </a:t>
            </a:r>
            <a:r>
              <a:rPr lang="en-US" sz="1600" dirty="0" err="1">
                <a:latin typeface="Sylfaen" panose="010A0502050306030303" pitchFamily="18" charset="0"/>
                <a:ea typeface="Sylfaen" panose="010A0502050306030303" pitchFamily="18" charset="0"/>
                <a:cs typeface="Times New Roman" panose="02020603050405020304" pitchFamily="18" charset="0"/>
              </a:rPr>
              <a:t>სამსახურის</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მიერ</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დადგენილი</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მზღვეველის</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საზედამხედველო</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კაპიტალის</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ოდენობა</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სადაზღვევო</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საქმიანობის</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განხორციელების</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ყველა</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ეტაპზე</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არ</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უნდა</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იყოს</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სამსახურის</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მიერ</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განსაზღვრულ</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მზღვეველის</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კაპიტალის</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მინიმალურ</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ოდენობასა</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და</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გაანგარიშებით</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მიღებულ</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გადახდისუნარიანობის</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მარჟის</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ოდენობას</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შორის</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უდიდეს</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სიდიდეზე</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600" dirty="0" err="1">
                <a:latin typeface="Sylfaen" panose="010A0502050306030303" pitchFamily="18" charset="0"/>
                <a:ea typeface="Sylfaen" panose="010A0502050306030303" pitchFamily="18" charset="0"/>
                <a:cs typeface="Times New Roman" panose="02020603050405020304" pitchFamily="18" charset="0"/>
              </a:rPr>
              <a:t>ნაკლები</a:t>
            </a:r>
            <a:r>
              <a:rPr lang="en-US" sz="1600" dirty="0">
                <a:latin typeface="Sylfaen" panose="010A0502050306030303" pitchFamily="18" charset="0"/>
                <a:ea typeface="Sylfaen" panose="010A0502050306030303" pitchFamily="18" charset="0"/>
                <a:cs typeface="Times New Roman" panose="02020603050405020304" pitchFamily="18" charset="0"/>
              </a:rPr>
              <a:t>. </a:t>
            </a:r>
            <a:r>
              <a:rPr lang="en-US" sz="1200" b="1" i="1" dirty="0">
                <a:latin typeface="Sylfaen" panose="010A0502050306030303" pitchFamily="18" charset="0"/>
                <a:ea typeface="Sylfaen" panose="010A0502050306030303" pitchFamily="18" charset="0"/>
                <a:cs typeface="Times New Roman" panose="02020603050405020304" pitchFamily="18" charset="0"/>
              </a:rPr>
              <a:t>(08.06.2016. N5384 </a:t>
            </a:r>
            <a:r>
              <a:rPr lang="en-US" sz="1200" b="1" i="1" dirty="0" err="1">
                <a:latin typeface="Sylfaen" panose="010A0502050306030303" pitchFamily="18" charset="0"/>
                <a:ea typeface="Sylfaen" panose="010A0502050306030303" pitchFamily="18" charset="0"/>
                <a:cs typeface="Times New Roman" panose="02020603050405020304" pitchFamily="18" charset="0"/>
              </a:rPr>
              <a:t>ამოქმედდეს</a:t>
            </a:r>
            <a:r>
              <a:rPr lang="en-US" sz="1200" b="1" i="1" dirty="0">
                <a:latin typeface="Sylfaen" panose="010A0502050306030303" pitchFamily="18" charset="0"/>
                <a:ea typeface="Sylfaen" panose="010A0502050306030303" pitchFamily="18" charset="0"/>
                <a:cs typeface="Times New Roman" panose="02020603050405020304" pitchFamily="18" charset="0"/>
              </a:rPr>
              <a:t> 2018 </a:t>
            </a:r>
            <a:r>
              <a:rPr lang="en-US" sz="1200" b="1" i="1" dirty="0" err="1">
                <a:latin typeface="Sylfaen" panose="010A0502050306030303" pitchFamily="18" charset="0"/>
                <a:ea typeface="Sylfaen" panose="010A0502050306030303" pitchFamily="18" charset="0"/>
                <a:cs typeface="Times New Roman" panose="02020603050405020304" pitchFamily="18" charset="0"/>
              </a:rPr>
              <a:t>წლის</a:t>
            </a:r>
            <a:r>
              <a:rPr lang="en-US" sz="1200" b="1" i="1" dirty="0">
                <a:latin typeface="Sylfaen" panose="010A0502050306030303" pitchFamily="18" charset="0"/>
                <a:ea typeface="Sylfaen" panose="010A0502050306030303" pitchFamily="18" charset="0"/>
                <a:cs typeface="Times New Roman" panose="02020603050405020304" pitchFamily="18" charset="0"/>
              </a:rPr>
              <a:t> 1 </a:t>
            </a:r>
            <a:r>
              <a:rPr lang="en-US" sz="1200" b="1" i="1" dirty="0" err="1">
                <a:latin typeface="Sylfaen" panose="010A0502050306030303" pitchFamily="18" charset="0"/>
                <a:ea typeface="Sylfaen" panose="010A0502050306030303" pitchFamily="18" charset="0"/>
                <a:cs typeface="Times New Roman" panose="02020603050405020304" pitchFamily="18" charset="0"/>
              </a:rPr>
              <a:t>იანვრიდან</a:t>
            </a:r>
            <a:r>
              <a:rPr lang="en-US" sz="1200" b="1" i="1" dirty="0">
                <a:latin typeface="Sylfaen" panose="010A0502050306030303" pitchFamily="18" charset="0"/>
                <a:ea typeface="Sylfaen" panose="010A0502050306030303" pitchFamily="18" charset="0"/>
                <a:cs typeface="Times New Roman" panose="02020603050405020304" pitchFamily="18" charset="0"/>
              </a:rPr>
              <a:t>)</a:t>
            </a:r>
            <a:endParaRPr lang="en-US" dirty="0"/>
          </a:p>
        </p:txBody>
      </p:sp>
    </p:spTree>
    <p:extLst>
      <p:ext uri="{BB962C8B-B14F-4D97-AF65-F5344CB8AC3E}">
        <p14:creationId xmlns:p14="http://schemas.microsoft.com/office/powerpoint/2010/main" val="3256453134"/>
      </p:ext>
    </p:extLst>
  </p:cSld>
  <p:clrMapOvr>
    <a:masterClrMapping/>
  </p:clrMapOvr>
  <mc:AlternateContent xmlns:mc="http://schemas.openxmlformats.org/markup-compatibility/2006" xmlns:p14="http://schemas.microsoft.com/office/powerpoint/2010/main">
    <mc:Choice Requires="p14">
      <p:transition spd="slow" p14:dur="2000">
        <p14:gallery dir="l"/>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Custom 8">
      <a:dk1>
        <a:sysClr val="windowText" lastClr="000000"/>
      </a:dk1>
      <a:lt1>
        <a:sysClr val="window" lastClr="FFFFFF"/>
      </a:lt1>
      <a:dk2>
        <a:srgbClr val="323232"/>
      </a:dk2>
      <a:lt2>
        <a:srgbClr val="E5C243"/>
      </a:lt2>
      <a:accent1>
        <a:srgbClr val="7F5F52"/>
      </a:accent1>
      <a:accent2>
        <a:srgbClr val="9F4210"/>
      </a:accent2>
      <a:accent3>
        <a:srgbClr val="E19825"/>
      </a:accent3>
      <a:accent4>
        <a:srgbClr val="B19C7D"/>
      </a:accent4>
      <a:accent5>
        <a:srgbClr val="7F5F52"/>
      </a:accent5>
      <a:accent6>
        <a:srgbClr val="B27D49"/>
      </a:accent6>
      <a:hlink>
        <a:srgbClr val="6B9F25"/>
      </a:hlink>
      <a:folHlink>
        <a:srgbClr val="B26B02"/>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12727</TotalTime>
  <Words>840</Words>
  <Application>Microsoft Office PowerPoint</Application>
  <PresentationFormat>On-screen Show (4:3)</PresentationFormat>
  <Paragraphs>272</Paragraphs>
  <Slides>7</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EUAlbertina</vt:lpstr>
      <vt:lpstr>Impact</vt:lpstr>
      <vt:lpstr>Sylfaen</vt:lpstr>
      <vt:lpstr>Times New Roman</vt:lpstr>
      <vt:lpstr>NewsPrint</vt:lpstr>
      <vt:lpstr>კაპიტალის ზრდის მოთხოვნები</vt:lpstr>
      <vt:lpstr>PowerPoint Presentation</vt:lpstr>
      <vt:lpstr>PowerPoint Presentation</vt:lpstr>
      <vt:lpstr>PowerPoint Presentation</vt:lpstr>
      <vt:lpstr>საზედამხედველო კაპიტალის ზრდის ვალდებულებები</vt:lpstr>
      <vt:lpstr>საზედამხედველო კაპიტალის ზრდის ვალდებულებები</vt:lpstr>
      <vt:lpstr>საზედამხედველო კაპიტალის ზრდის ვალდებულებები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 Chachua</dc:creator>
  <cp:lastModifiedBy>Konstantine Sulamanidze</cp:lastModifiedBy>
  <cp:revision>698</cp:revision>
  <cp:lastPrinted>2017-05-24T07:04:42Z</cp:lastPrinted>
  <dcterms:created xsi:type="dcterms:W3CDTF">2006-08-16T00:00:00Z</dcterms:created>
  <dcterms:modified xsi:type="dcterms:W3CDTF">2017-11-28T13:22:15Z</dcterms:modified>
</cp:coreProperties>
</file>